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8" r:id="rId1"/>
  </p:sldMasterIdLst>
  <p:notesMasterIdLst>
    <p:notesMasterId r:id="rId31"/>
  </p:notesMasterIdLst>
  <p:sldIdLst>
    <p:sldId id="256" r:id="rId2"/>
    <p:sldId id="258" r:id="rId3"/>
    <p:sldId id="287" r:id="rId4"/>
    <p:sldId id="275" r:id="rId5"/>
    <p:sldId id="276" r:id="rId6"/>
    <p:sldId id="291" r:id="rId7"/>
    <p:sldId id="278" r:id="rId8"/>
    <p:sldId id="280" r:id="rId9"/>
    <p:sldId id="281" r:id="rId10"/>
    <p:sldId id="293" r:id="rId11"/>
    <p:sldId id="294" r:id="rId12"/>
    <p:sldId id="285" r:id="rId13"/>
    <p:sldId id="283" r:id="rId14"/>
    <p:sldId id="295" r:id="rId15"/>
    <p:sldId id="286" r:id="rId16"/>
    <p:sldId id="296" r:id="rId17"/>
    <p:sldId id="297" r:id="rId18"/>
    <p:sldId id="298" r:id="rId19"/>
    <p:sldId id="300" r:id="rId20"/>
    <p:sldId id="299" r:id="rId21"/>
    <p:sldId id="292" r:id="rId22"/>
    <p:sldId id="301" r:id="rId23"/>
    <p:sldId id="302" r:id="rId24"/>
    <p:sldId id="303" r:id="rId25"/>
    <p:sldId id="304" r:id="rId26"/>
    <p:sldId id="305" r:id="rId27"/>
    <p:sldId id="289" r:id="rId28"/>
    <p:sldId id="290" r:id="rId29"/>
    <p:sldId id="274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AC181"/>
    <a:srgbClr val="C4594D"/>
    <a:srgbClr val="E8F1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18378C3-5C4E-CC4A-A377-D16FB33E82B2}" v="1" dt="2025-02-24T09:45:48.39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504"/>
    <p:restoredTop sz="95390"/>
  </p:normalViewPr>
  <p:slideViewPr>
    <p:cSldViewPr snapToGrid="0">
      <p:cViewPr varScale="1">
        <p:scale>
          <a:sx n="117" d="100"/>
          <a:sy n="117" d="100"/>
        </p:scale>
        <p:origin x="728" y="168"/>
      </p:cViewPr>
      <p:guideLst/>
    </p:cSldViewPr>
  </p:slideViewPr>
  <p:outlineViewPr>
    <p:cViewPr>
      <p:scale>
        <a:sx n="33" d="100"/>
        <a:sy n="33" d="100"/>
      </p:scale>
      <p:origin x="0" y="-3328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Omar Choudhry" userId="7e802f98-9170-4306-b59f-36dfa75ece39" providerId="ADAL" clId="{818378C3-5C4E-CC4A-A377-D16FB33E82B2}"/>
    <pc:docChg chg="modSld sldOrd">
      <pc:chgData name="Omar Choudhry" userId="7e802f98-9170-4306-b59f-36dfa75ece39" providerId="ADAL" clId="{818378C3-5C4E-CC4A-A377-D16FB33E82B2}" dt="2025-02-24T09:48:53.063" v="63" actId="20577"/>
      <pc:docMkLst>
        <pc:docMk/>
      </pc:docMkLst>
      <pc:sldChg chg="modSp mod">
        <pc:chgData name="Omar Choudhry" userId="7e802f98-9170-4306-b59f-36dfa75ece39" providerId="ADAL" clId="{818378C3-5C4E-CC4A-A377-D16FB33E82B2}" dt="2025-02-24T09:48:53.063" v="63" actId="20577"/>
        <pc:sldMkLst>
          <pc:docMk/>
          <pc:sldMk cId="1339862571" sldId="256"/>
        </pc:sldMkLst>
        <pc:spChg chg="mod">
          <ac:chgData name="Omar Choudhry" userId="7e802f98-9170-4306-b59f-36dfa75ece39" providerId="ADAL" clId="{818378C3-5C4E-CC4A-A377-D16FB33E82B2}" dt="2025-02-24T09:48:53.063" v="63" actId="20577"/>
          <ac:spMkLst>
            <pc:docMk/>
            <pc:sldMk cId="1339862571" sldId="256"/>
            <ac:spMk id="2" creationId="{8585DA62-143A-7FD7-8C3F-25DABCBEBB06}"/>
          </ac:spMkLst>
        </pc:spChg>
      </pc:sldChg>
      <pc:sldChg chg="modSp mod">
        <pc:chgData name="Omar Choudhry" userId="7e802f98-9170-4306-b59f-36dfa75ece39" providerId="ADAL" clId="{818378C3-5C4E-CC4A-A377-D16FB33E82B2}" dt="2025-02-24T09:46:11.038" v="53" actId="1076"/>
        <pc:sldMkLst>
          <pc:docMk/>
          <pc:sldMk cId="1312462714" sldId="274"/>
        </pc:sldMkLst>
        <pc:spChg chg="mod">
          <ac:chgData name="Omar Choudhry" userId="7e802f98-9170-4306-b59f-36dfa75ece39" providerId="ADAL" clId="{818378C3-5C4E-CC4A-A377-D16FB33E82B2}" dt="2025-02-24T09:46:07.931" v="52" actId="1076"/>
          <ac:spMkLst>
            <pc:docMk/>
            <pc:sldMk cId="1312462714" sldId="274"/>
            <ac:spMk id="2" creationId="{29FEE944-D84B-F61B-8631-E21A4B134601}"/>
          </ac:spMkLst>
        </pc:spChg>
        <pc:spChg chg="mod">
          <ac:chgData name="Omar Choudhry" userId="7e802f98-9170-4306-b59f-36dfa75ece39" providerId="ADAL" clId="{818378C3-5C4E-CC4A-A377-D16FB33E82B2}" dt="2025-02-24T09:45:54.628" v="50" actId="207"/>
          <ac:spMkLst>
            <pc:docMk/>
            <pc:sldMk cId="1312462714" sldId="274"/>
            <ac:spMk id="9" creationId="{9FFEED51-C5F6-73DB-3318-53E45C709F25}"/>
          </ac:spMkLst>
        </pc:spChg>
        <pc:spChg chg="mod">
          <ac:chgData name="Omar Choudhry" userId="7e802f98-9170-4306-b59f-36dfa75ece39" providerId="ADAL" clId="{818378C3-5C4E-CC4A-A377-D16FB33E82B2}" dt="2025-02-24T09:46:00.798" v="51" actId="1076"/>
          <ac:spMkLst>
            <pc:docMk/>
            <pc:sldMk cId="1312462714" sldId="274"/>
            <ac:spMk id="13" creationId="{5749178D-C8C7-ED90-C84A-15C5E352B662}"/>
          </ac:spMkLst>
        </pc:spChg>
        <pc:picChg chg="mod">
          <ac:chgData name="Omar Choudhry" userId="7e802f98-9170-4306-b59f-36dfa75ece39" providerId="ADAL" clId="{818378C3-5C4E-CC4A-A377-D16FB33E82B2}" dt="2025-02-24T09:46:11.038" v="53" actId="1076"/>
          <ac:picMkLst>
            <pc:docMk/>
            <pc:sldMk cId="1312462714" sldId="274"/>
            <ac:picMk id="3" creationId="{C107F3D4-FC07-D20D-26D8-0252C66FFCCC}"/>
          </ac:picMkLst>
        </pc:picChg>
        <pc:picChg chg="mod">
          <ac:chgData name="Omar Choudhry" userId="7e802f98-9170-4306-b59f-36dfa75ece39" providerId="ADAL" clId="{818378C3-5C4E-CC4A-A377-D16FB33E82B2}" dt="2025-02-24T09:46:00.798" v="51" actId="1076"/>
          <ac:picMkLst>
            <pc:docMk/>
            <pc:sldMk cId="1312462714" sldId="274"/>
            <ac:picMk id="10" creationId="{3F79E01A-6BF7-C68C-81D4-990AC5655DA0}"/>
          </ac:picMkLst>
        </pc:picChg>
      </pc:sldChg>
      <pc:sldChg chg="ord">
        <pc:chgData name="Omar Choudhry" userId="7e802f98-9170-4306-b59f-36dfa75ece39" providerId="ADAL" clId="{818378C3-5C4E-CC4A-A377-D16FB33E82B2}" dt="2025-02-24T09:41:34.249" v="22" actId="20578"/>
        <pc:sldMkLst>
          <pc:docMk/>
          <pc:sldMk cId="1715985200" sldId="285"/>
        </pc:sldMkLst>
      </pc:sldChg>
      <pc:sldChg chg="mod modShow">
        <pc:chgData name="Omar Choudhry" userId="7e802f98-9170-4306-b59f-36dfa75ece39" providerId="ADAL" clId="{818378C3-5C4E-CC4A-A377-D16FB33E82B2}" dt="2025-02-24T09:42:55.984" v="27" actId="729"/>
        <pc:sldMkLst>
          <pc:docMk/>
          <pc:sldMk cId="1807731425" sldId="286"/>
        </pc:sldMkLst>
      </pc:sldChg>
      <pc:sldChg chg="ord">
        <pc:chgData name="Omar Choudhry" userId="7e802f98-9170-4306-b59f-36dfa75ece39" providerId="ADAL" clId="{818378C3-5C4E-CC4A-A377-D16FB33E82B2}" dt="2025-02-24T09:42:56.506" v="28" actId="20578"/>
        <pc:sldMkLst>
          <pc:docMk/>
          <pc:sldMk cId="3567544367" sldId="295"/>
        </pc:sldMkLst>
      </pc:sldChg>
      <pc:sldChg chg="modSp mod modShow">
        <pc:chgData name="Omar Choudhry" userId="7e802f98-9170-4306-b59f-36dfa75ece39" providerId="ADAL" clId="{818378C3-5C4E-CC4A-A377-D16FB33E82B2}" dt="2025-02-24T09:43:00.309" v="29" actId="729"/>
        <pc:sldMkLst>
          <pc:docMk/>
          <pc:sldMk cId="3962496188" sldId="296"/>
        </pc:sldMkLst>
        <pc:spChg chg="mod">
          <ac:chgData name="Omar Choudhry" userId="7e802f98-9170-4306-b59f-36dfa75ece39" providerId="ADAL" clId="{818378C3-5C4E-CC4A-A377-D16FB33E82B2}" dt="2025-02-24T09:42:39.957" v="26" actId="1076"/>
          <ac:spMkLst>
            <pc:docMk/>
            <pc:sldMk cId="3962496188" sldId="296"/>
            <ac:spMk id="3" creationId="{C30E7201-D429-B002-9A39-E874FA5961FA}"/>
          </ac:spMkLst>
        </pc:spChg>
        <pc:spChg chg="mod">
          <ac:chgData name="Omar Choudhry" userId="7e802f98-9170-4306-b59f-36dfa75ece39" providerId="ADAL" clId="{818378C3-5C4E-CC4A-A377-D16FB33E82B2}" dt="2025-02-24T09:42:34.297" v="25" actId="1076"/>
          <ac:spMkLst>
            <pc:docMk/>
            <pc:sldMk cId="3962496188" sldId="296"/>
            <ac:spMk id="5" creationId="{DB93C6A7-88B0-B7D4-B211-00B098729F3E}"/>
          </ac:spMkLst>
        </pc:spChg>
        <pc:spChg chg="mod">
          <ac:chgData name="Omar Choudhry" userId="7e802f98-9170-4306-b59f-36dfa75ece39" providerId="ADAL" clId="{818378C3-5C4E-CC4A-A377-D16FB33E82B2}" dt="2025-02-24T09:42:31.578" v="24" actId="1076"/>
          <ac:spMkLst>
            <pc:docMk/>
            <pc:sldMk cId="3962496188" sldId="296"/>
            <ac:spMk id="6" creationId="{97EBCC8C-05A5-59E8-4E7E-A85624D5F609}"/>
          </ac:spMkLst>
        </pc:spChg>
      </pc:sldChg>
      <pc:sldChg chg="mod modShow">
        <pc:chgData name="Omar Choudhry" userId="7e802f98-9170-4306-b59f-36dfa75ece39" providerId="ADAL" clId="{818378C3-5C4E-CC4A-A377-D16FB33E82B2}" dt="2025-02-24T09:44:04.563" v="30" actId="729"/>
        <pc:sldMkLst>
          <pc:docMk/>
          <pc:sldMk cId="1712044046" sldId="301"/>
        </pc:sldMkLst>
      </pc:sldChg>
      <pc:sldChg chg="mod modShow">
        <pc:chgData name="Omar Choudhry" userId="7e802f98-9170-4306-b59f-36dfa75ece39" providerId="ADAL" clId="{818378C3-5C4E-CC4A-A377-D16FB33E82B2}" dt="2025-02-24T09:44:04.563" v="30" actId="729"/>
        <pc:sldMkLst>
          <pc:docMk/>
          <pc:sldMk cId="1858668783" sldId="302"/>
        </pc:sldMkLst>
      </pc:sldChg>
      <pc:sldChg chg="mod modShow">
        <pc:chgData name="Omar Choudhry" userId="7e802f98-9170-4306-b59f-36dfa75ece39" providerId="ADAL" clId="{818378C3-5C4E-CC4A-A377-D16FB33E82B2}" dt="2025-02-24T09:44:04.563" v="30" actId="729"/>
        <pc:sldMkLst>
          <pc:docMk/>
          <pc:sldMk cId="1985155631" sldId="303"/>
        </pc:sldMkLst>
      </pc:sldChg>
      <pc:sldChg chg="mod modShow">
        <pc:chgData name="Omar Choudhry" userId="7e802f98-9170-4306-b59f-36dfa75ece39" providerId="ADAL" clId="{818378C3-5C4E-CC4A-A377-D16FB33E82B2}" dt="2025-02-24T09:44:04.563" v="30" actId="729"/>
        <pc:sldMkLst>
          <pc:docMk/>
          <pc:sldMk cId="2368193174" sldId="304"/>
        </pc:sldMkLst>
      </pc:sldChg>
      <pc:sldChg chg="mod modShow">
        <pc:chgData name="Omar Choudhry" userId="7e802f98-9170-4306-b59f-36dfa75ece39" providerId="ADAL" clId="{818378C3-5C4E-CC4A-A377-D16FB33E82B2}" dt="2025-02-24T09:44:04.563" v="30" actId="729"/>
        <pc:sldMkLst>
          <pc:docMk/>
          <pc:sldMk cId="1588503642" sldId="305"/>
        </pc:sldMkLst>
      </pc:sldChg>
    </pc:docChg>
  </pc:docChgLst>
  <pc:docChgLst>
    <pc:chgData name="Omar Choudhry" userId="7e802f98-9170-4306-b59f-36dfa75ece39" providerId="ADAL" clId="{726E3BA6-F2E8-6042-B165-AD994E6CD5BB}"/>
    <pc:docChg chg="modSld">
      <pc:chgData name="Omar Choudhry" userId="7e802f98-9170-4306-b59f-36dfa75ece39" providerId="ADAL" clId="{726E3BA6-F2E8-6042-B165-AD994E6CD5BB}" dt="2025-02-17T08:43:06.901" v="0"/>
      <pc:docMkLst>
        <pc:docMk/>
      </pc:docMkLst>
      <pc:sldChg chg="modSp">
        <pc:chgData name="Omar Choudhry" userId="7e802f98-9170-4306-b59f-36dfa75ece39" providerId="ADAL" clId="{726E3BA6-F2E8-6042-B165-AD994E6CD5BB}" dt="2025-02-17T08:43:06.901" v="0"/>
        <pc:sldMkLst>
          <pc:docMk/>
          <pc:sldMk cId="1339862571" sldId="256"/>
        </pc:sldMkLst>
        <pc:picChg chg="mod">
          <ac:chgData name="Omar Choudhry" userId="7e802f98-9170-4306-b59f-36dfa75ece39" providerId="ADAL" clId="{726E3BA6-F2E8-6042-B165-AD994E6CD5BB}" dt="2025-02-17T08:43:06.901" v="0"/>
          <ac:picMkLst>
            <pc:docMk/>
            <pc:sldMk cId="1339862571" sldId="256"/>
            <ac:picMk id="17" creationId="{4900FFCA-5684-73F8-AD25-55DF66C34FE7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5CE0B-9EB1-714B-9DAB-8A72ADC53746}" type="datetimeFigureOut">
              <a:rPr lang="en-GB" smtClean="0"/>
              <a:t>24/02/2025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98F5E3-AD3A-6E42-B42F-3E0E3B47D4F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15149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64226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C4C8E6-A9B0-2E10-CC7C-09BB766EDD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EADB56C-1F26-A67F-EF3A-A8909426FA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C0212ED-2ABC-90E8-1ACC-6019A5B0CF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930980-B372-B314-C5DA-7F2FF5FB673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83754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2B4F70-6828-0D88-7E50-E4A5BDD9DD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50EDBB2-4B30-64D3-06EF-7D440BCB16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CAB53D0-EB4B-0D98-0E9D-C636800BF6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B2C901-87B6-9102-F0EB-8F6D8967DC8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51488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ABD2B2-37D7-9F47-DE17-A8FFE5A280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2550E70-1935-5337-39D9-7664C9CE7E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18710C4-F3AE-0BFA-B378-0A8A9A8051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0CAEB8-B5ED-6DDA-252D-7EEF5127A5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54145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4F22B5-491C-19CA-2F07-DF6BD527BC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A0DED22-92CB-E2F5-C42A-1A366381877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5652D88-058D-C1B0-FF61-058C88DFA7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482E33-36B0-2ACC-5CB3-768A3012192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54505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19316E-C91C-BCBB-3949-3FA718B80D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C860791-B6E4-3847-C265-28AA3A7023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9AF8436-E8EA-C97A-E286-1D1328ACB8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6E8171-9232-5FB4-157F-2DF846CF691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01665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3A1057-3598-3B03-B489-3108FC3738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1198AE6-80A7-01E4-DFDE-B78F03BD08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AD42965-BF10-D2F3-555E-64F5C76801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B02D02-D7D3-6BE8-5E70-7F08556028D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3624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2A8ACB-CEA5-1BEF-8E28-B26C05D440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C62FE23-ACE5-3F8F-C8F0-F9B3FACA52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7C88D4A-A68E-8867-5DA5-65EE1BEC91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89037B-40FE-2675-4C78-0D026E6477C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10457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24AEFA-AF72-B2D3-DFD0-EB56BEC72E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E01CAA8-0D57-2269-29DC-61FB22ED7E4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876450C-2D93-256F-E7D1-D5D3AB01E9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D9C9DC-674F-B038-A8DE-D07343A8A59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99404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D09DC8-E6D8-C5ED-48B8-367A4F5802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4DF68D0-C82F-9905-8588-4C0E947CD8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F51CCCE-56EA-5B78-455B-AD9F82C9A4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55E149-A785-34F1-FB99-AD6EDD9853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455726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C760E0-9348-F63C-9C2B-54FA73E3BC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7876C45-CA89-31A2-16B1-50D884F144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03FB6E7-3B40-EC06-0A7C-AF5BAEE182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450EF5-3ECF-13FB-5E7A-5146463A5F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99503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AAF022-A550-DFEE-C67E-6DF2E2799B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09201D1-20F4-350D-EB5D-A49C40CB84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8B7C612-6F98-92F0-2F46-88C65C0CB8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9C5FC4-F824-1F39-C83A-935500AD7C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110087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D520B0-E128-22E6-E699-C68488A8E2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0D095F5-3B9C-FFD9-2BB5-13AB3FE6EF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6D8FDD3-3F26-9DF1-8D59-8B326164BC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DC9126-EA61-3982-8CAA-04A50A593ED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935334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196125-C033-9295-31A0-EDB4410257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ED6BAD3-4BEB-429B-3543-C1EC1FC70BC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12AAB93-8CAC-3C14-39B5-2D9023D1A0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BD5B09-8315-FD8D-8764-215064A5E71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257161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47FD3A-0708-E356-969D-7A0809845A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2EA3D04-44B3-1261-ED4B-8DA222EC3E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0E12A33-9026-D6FA-4F09-9786C2CAA8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813FB8-999A-8F39-4BF8-AE85A712628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056740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4B7A9A-498F-0A5F-FEA3-BFC818C06F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A6F914E-3EFA-6DD8-9096-51CE017DE66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81A4C35-BD2D-99C7-6200-B4001A8BD2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C16B59-9DBB-5015-28D7-E694F0EB63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679161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94FB13-6F7E-0D20-4407-115E8D8CEF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47C1098-3DE1-B5E0-2543-35A2C53F86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B6A5EB0-7596-0358-CF5A-F106EC576F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5693BE-0673-A42F-53CD-3E49E6789F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888791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68271A-3468-69F7-6650-22D45AF7A1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CF9077F-0652-AE5D-DA72-F0E947D116F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95B8F47-8B87-E651-3CAB-485075CC03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81A674-49FC-968F-DFCB-EC3751527F5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260543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7C9577-8395-338E-7EAF-2C7A904277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F823983-2D46-3089-C289-2F07E30B76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ED10BEF-FC1B-942D-D145-458D50EDF2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305094-3096-BC53-BE44-47A33F1A9A7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502489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E374CB-B20A-9A72-5C86-26C420CFA6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CC78E45-706E-016A-0F2E-D01BF7AF28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F105086-DCCD-0B14-8B6E-0B14C0B57D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C72253-42A6-7066-BAEC-A9DD33923F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969638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0E76F3-DE06-E3A8-CA57-037606D44E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0AFB637-2CBA-E0AA-0FC3-70B7DD5B524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874CBB9-40F1-3324-B6EE-9D3BD50C9E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654375-2F19-82C0-2D66-DA1982DBD7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062229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C4210A-5FC4-09B4-62B1-DF82749B76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18D2AE-3A55-1F4C-BB82-3C42EED5A3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6803D9B-B019-A91D-194E-83DE90EDF3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1C9EAD-DA6B-FC50-7FBF-93B4032C034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99014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E11D8D-3B9B-23CE-58DD-C0C0B7B2C1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C862A19-D60D-5F7C-96A3-16986677242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5565F07-4B8A-19F8-15F2-7E86FE2359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31495F-CE13-C28F-07AE-8138BA7B6F5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50313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D8E969-447C-79DA-2562-8675612DEB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7FC2A47-5F90-3F6C-5363-57EB8A50DD7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27BFCD3-8B86-F659-5C04-9EA09B90FD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0136DC-5F3D-23D5-3AEF-8C4BBA5F6F7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80856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2EBCB4-F425-A8E0-78D1-9B6360EB24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5D4A53A-D6E5-C031-0679-3245C68D43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0E187BF-F9A9-7244-C432-8C480CE980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0A06A3-F30D-AA60-22B8-ACB403A36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44792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EFE391-88A3-CBEC-0C4A-EA0D77FED3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2CE37D0-1431-65E3-08D4-B82E21860CA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3B87BB5-DC54-581C-758A-59AA3F60D3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E4F51E-69A9-769F-27C5-1E018774C86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40361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5DAB44-0268-9324-CFC4-EF0EA74C39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7013A1B-1488-215C-34FB-1C4E54F136F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64D0D89-4C7E-403D-AF4E-6E639FAE5F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A21A9A-0282-56C7-1DF0-82E12251CDD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73565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EE44A9-56CF-597E-ABA1-43935FA17E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CBA9902-2177-DA12-87B3-80D21EFBF9F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3829F67-10F5-170E-7B07-24A15D19FE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C81D9F-EA27-750C-66A3-C0C5826658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37718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C1E83C-8910-41F7-9674-20F2E0CFC4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2E19808-9EF3-844B-5AB0-CC67FF64850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BD1C50F-0AA9-EADC-CA7B-AB38B2B54C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1B8B97-13FA-C6CD-3035-A3DE7B4A126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74105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033821-597E-4B4F-8572-5DA1CB1835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8640" y="950976"/>
            <a:ext cx="6509385" cy="3556730"/>
          </a:xfrm>
        </p:spPr>
        <p:txBody>
          <a:bodyPr anchor="t">
            <a:normAutofit/>
          </a:bodyPr>
          <a:lstStyle>
            <a:lvl1pPr algn="l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C38D70-8FF5-47D7-A0DD-087A227BC9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572000"/>
            <a:ext cx="6481953" cy="1485900"/>
          </a:xfrm>
        </p:spPr>
        <p:txBody>
          <a:bodyPr anchor="b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B5B485-516D-48B7-AF1D-69AEEA351A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614DDB-2831-4FF8-9DA7-0449659D7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F178F6-65BA-4964-80E2-DB6EA3355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2271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307F1B-6F93-4E6E-8C8C-D01A9DEB6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7D2968-FE85-492F-A77B-1771F4EAA8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48641" y="2028826"/>
            <a:ext cx="11094348" cy="4029074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592DA2-B1FB-45C6-B10C-141AC2BFB3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CA6D78-CE47-4CA7-B3B6-AFAE5175F6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EDC5C0-8780-4819-A8FC-32A0141D2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739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7B8F9A8-05F2-4F79-B689-1FA2F31965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472612" y="952499"/>
            <a:ext cx="2207417" cy="5105401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D615BC-61CD-4D59-8E85-B59072E2B2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57924" y="952499"/>
            <a:ext cx="8914688" cy="5105401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F81C46-8CC0-4B79-AF2E-84C86C6A8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A76817-4D29-4888-B68C-A35F5A069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A0B21A-30A9-4173-9E3F-D985B86A35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6197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A45AC-24E0-45A1-90C3-7BF96C3FC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018E1-7CA3-4B5E-9683-554FDFC63E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95D32D-7150-4DF2-B992-A2B4F5605D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D03F0C-FCA3-464C-B6ED-864DB51E7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C41006-DAE1-4326-B1AE-FD527A653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3851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73B84-BE32-464A-A765-975C21B5CF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923" y="952500"/>
            <a:ext cx="6678695" cy="3962398"/>
          </a:xfrm>
        </p:spPr>
        <p:txBody>
          <a:bodyPr anchor="t"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0145C2-97CF-4887-904A-8ADC80525A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43860" y="952501"/>
            <a:ext cx="3500440" cy="396239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524559-DA32-4398-A8EE-EED2469D63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967BE1-F1AC-4732-B52E-1C7D63DEF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A13C03-DDF0-48C6-B1BF-D28875F82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4921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6F411-42B3-4A17-BE7E-861BE7E7D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8E0603-F4C0-40AC-A53E-40449D53D7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48640" y="2029968"/>
            <a:ext cx="5281506" cy="41481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BC5634-2887-4182-A9BE-B382357D4F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57928" y="2029968"/>
            <a:ext cx="5281506" cy="41481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6B6E74-28E1-4684-B515-4265ED7B1E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D375EA-A8F8-485D-A82F-CD85D4C9E1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D9E4B0-F5E3-407F-A548-B616E7749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1991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82161A-7627-4D64-AF08-10D702AFE2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659" y="950976"/>
            <a:ext cx="10802729" cy="8817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3B6884-07D8-4CC4-BE99-516F1433BE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2918" y="1832772"/>
            <a:ext cx="5281507" cy="742638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13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82C638-B5A8-4F8C-85AE-33BEAF54C0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8640" y="2600531"/>
            <a:ext cx="5281507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0D1933-A703-4BDC-A697-728E899EED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57927" y="1832772"/>
            <a:ext cx="5283202" cy="742638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13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925DBD-4D51-4A2D-B1E4-6D094CD1E8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57927" y="2600531"/>
            <a:ext cx="5283202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62636E2-E26E-42F7-9E05-3F756C7D1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2/24/25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F7281B-0E5C-421E-AFFE-775F57C5DD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E483462-E410-4DC7-AE53-27AABECFE6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1268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CFA68-31B5-48C5-929A-842FDF0FD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5A2600-419E-46E9-946F-FBDEDBA1D4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2/24/25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85F9A9-98FF-4653-A570-9F351A1AB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D44457-95F1-4B15-A647-B14F91F7A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530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519EABA-1008-4E49-9184-3A946ECD71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2/24/25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5C3BD0-269D-4127-B5F7-84B0D8A74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623447-C740-4495-93EC-7252B1B92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7697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D1155-71E7-4F0A-BB62-933743CF6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52500"/>
            <a:ext cx="4124084" cy="2362200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B6D44-5A1E-4176-8766-4B81E045D5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00700" y="952500"/>
            <a:ext cx="5934074" cy="490855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810EC6-11DD-4B5D-A2D2-4DCF73E583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48641" y="3429000"/>
            <a:ext cx="4124084" cy="24399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5DFCDF-666E-4DB4-A1C0-79D40A0070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3A69AC-15E6-4B19-A59D-DBDBE923DB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79F0EE-74DE-4FEC-81E9-E40D53397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1701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A3CA4F-6508-4AD6-8367-A0288D888D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1" y="952500"/>
            <a:ext cx="4124084" cy="2397918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906BFCD-2F93-4D99-89EA-F0359FB782B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22119" y="987425"/>
            <a:ext cx="6022181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F4C1F7-1272-41C8-8C29-676316D02D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48641" y="3429000"/>
            <a:ext cx="4124084" cy="24399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CDD491-0FE6-4B42-AAA6-B698E46F1A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58F83F-4E9F-4607-A69B-DFC932560A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324484-C6E4-4D8A-BDAB-09B1FBB43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206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F90E843-90BA-4A7D-8F9F-FFE49387A6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39" y="950976"/>
            <a:ext cx="10995659" cy="10778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F7CA62-9B55-49B4-94B6-EAAF7D5AE0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8641" y="2028826"/>
            <a:ext cx="10995660" cy="40290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3CEA03-AAFA-4A69-A3DA-1DD0EF273F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88729" y="6449535"/>
            <a:ext cx="2983095" cy="308453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4CDE23C7-78A4-413A-A84B-93D4CC0A9EB1}" type="datetimeFigureOut">
              <a:rPr lang="en-US" smtClean="0"/>
              <a:pPr/>
              <a:t>2/24/25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E97F43-1ECB-4FC2-863E-26CEE24A00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7924" y="17377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C7F9D8-4B2E-4871-B2AE-EFC06BE231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10710" y="6449535"/>
            <a:ext cx="932279" cy="308453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6CB39E08-E0E5-4B1A-8F7D-08FE7678A3B6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62919E4-C488-4107-9EF1-66152F848008}"/>
              </a:ext>
            </a:extLst>
          </p:cNvPr>
          <p:cNvCxnSpPr>
            <a:cxnSpLocks/>
          </p:cNvCxnSpPr>
          <p:nvPr/>
        </p:nvCxnSpPr>
        <p:spPr>
          <a:xfrm>
            <a:off x="643467" y="678719"/>
            <a:ext cx="1090506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BF79732-4088-424C-A653-4534E4389443}"/>
              </a:ext>
            </a:extLst>
          </p:cNvPr>
          <p:cNvCxnSpPr>
            <a:cxnSpLocks/>
          </p:cNvCxnSpPr>
          <p:nvPr/>
        </p:nvCxnSpPr>
        <p:spPr>
          <a:xfrm>
            <a:off x="643467" y="6309695"/>
            <a:ext cx="10905066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62538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7" r:id="rId6"/>
    <p:sldLayoutId id="2147483732" r:id="rId7"/>
    <p:sldLayoutId id="2147483733" r:id="rId8"/>
    <p:sldLayoutId id="2147483734" r:id="rId9"/>
    <p:sldLayoutId id="2147483736" r:id="rId10"/>
    <p:sldLayoutId id="2147483735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3444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e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olab.research.google.com/" TargetMode="External"/><Relationship Id="rId5" Type="http://schemas.openxmlformats.org/officeDocument/2006/relationships/hyperlink" Target="https://github.com/omariosc/aisoc-workshops" TargetMode="External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eg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eg"/><Relationship Id="rId3" Type="http://schemas.openxmlformats.org/officeDocument/2006/relationships/image" Target="../media/image4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eg"/><Relationship Id="rId5" Type="http://schemas.openxmlformats.org/officeDocument/2006/relationships/image" Target="../media/image23.jpeg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jpeg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jpeg"/><Relationship Id="rId5" Type="http://schemas.openxmlformats.org/officeDocument/2006/relationships/image" Target="../media/image28.jpeg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4.png"/><Relationship Id="rId7" Type="http://schemas.openxmlformats.org/officeDocument/2006/relationships/hyperlink" Target="mailto:O.Choudhry@leeds.ac.uk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hyperlink" Target="https://forms.gle/gUpQ51utjH3D9WtSA" TargetMode="External"/><Relationship Id="rId4" Type="http://schemas.openxmlformats.org/officeDocument/2006/relationships/hyperlink" Target="http://www.github.com/omariosc/ai-workshops" TargetMode="External"/><Relationship Id="rId9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3472B768-D6CA-45E8-B749-DE0F9D4831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900FFCA-5684-73F8-AD25-55DF66C34FE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Sketch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rcRect b="6250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13F26D5C-77E9-4A8D-95F0-1635BAD12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4" y="-2"/>
            <a:ext cx="12191999" cy="4360983"/>
          </a:xfrm>
          <a:prstGeom prst="rect">
            <a:avLst/>
          </a:prstGeom>
          <a:gradFill flip="none" rotWithShape="1">
            <a:gsLst>
              <a:gs pos="3000">
                <a:srgbClr val="000000">
                  <a:alpha val="0"/>
                </a:srgbClr>
              </a:gs>
              <a:gs pos="61000">
                <a:srgbClr val="000000">
                  <a:alpha val="48000"/>
                </a:srgbClr>
              </a:gs>
              <a:gs pos="100000">
                <a:srgbClr val="000000">
                  <a:alpha val="58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85DA62-143A-7FD7-8C3F-25DABCBEBB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72724" y="952500"/>
            <a:ext cx="6871574" cy="2232131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FFFFFF"/>
                </a:solidFill>
              </a:rPr>
              <a:t>AI Workshop 3:</a:t>
            </a:r>
            <a:br>
              <a:rPr lang="en-GB" dirty="0">
                <a:solidFill>
                  <a:srgbClr val="FFFFFF"/>
                </a:solidFill>
              </a:rPr>
            </a:br>
            <a:r>
              <a:rPr lang="en-GB">
                <a:solidFill>
                  <a:srgbClr val="FFFFFF"/>
                </a:solidFill>
              </a:rPr>
              <a:t>Neural Networks (Online)</a:t>
            </a:r>
            <a:br>
              <a:rPr lang="en-GB">
                <a:solidFill>
                  <a:srgbClr val="FFFFFF"/>
                </a:solidFill>
              </a:rPr>
            </a:br>
            <a:br>
              <a:rPr lang="en-GB" dirty="0">
                <a:solidFill>
                  <a:srgbClr val="FFFFFF"/>
                </a:solidFill>
              </a:rPr>
            </a:br>
            <a:r>
              <a:rPr lang="en-GB" sz="2500" dirty="0">
                <a:solidFill>
                  <a:srgbClr val="FFFFFF"/>
                </a:solidFill>
              </a:rPr>
              <a:t>Saturday 1</a:t>
            </a:r>
            <a:r>
              <a:rPr lang="en-GB" sz="2500" baseline="30000" dirty="0">
                <a:solidFill>
                  <a:srgbClr val="FFFFFF"/>
                </a:solidFill>
              </a:rPr>
              <a:t>st</a:t>
            </a:r>
            <a:r>
              <a:rPr lang="en-GB" sz="2500" dirty="0">
                <a:solidFill>
                  <a:srgbClr val="FFFFFF"/>
                </a:solidFill>
              </a:rPr>
              <a:t> March 2025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AB24ED-8FCD-410B-4241-1B0214453D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1048" y="952500"/>
            <a:ext cx="3515652" cy="2181681"/>
          </a:xfrm>
        </p:spPr>
        <p:txBody>
          <a:bodyPr anchor="t">
            <a:normAutofit/>
          </a:bodyPr>
          <a:lstStyle/>
          <a:p>
            <a:r>
              <a:rPr lang="en-GB">
                <a:solidFill>
                  <a:srgbClr val="FFFFFF"/>
                </a:solidFill>
              </a:rPr>
              <a:t>Omar Choudhry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632DC5A-0728-490F-8655-6B43778270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3467" y="678719"/>
            <a:ext cx="10905066" cy="0"/>
          </a:xfrm>
          <a:prstGeom prst="line">
            <a:avLst/>
          </a:prstGeom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8BB1F6D-CF9C-422D-9324-C46415BB9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3467" y="6309695"/>
            <a:ext cx="10905066" cy="0"/>
          </a:xfrm>
          <a:prstGeom prst="line">
            <a:avLst/>
          </a:prstGeom>
          <a:ln w="63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2" descr="The logo | Communications and Engagement">
            <a:extLst>
              <a:ext uri="{FF2B5EF4-FFF2-40B4-BE49-F238E27FC236}">
                <a16:creationId xmlns:a16="http://schemas.microsoft.com/office/drawing/2014/main" id="{8E3348F3-5EB8-B2C1-D141-57F0DFE0C0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hotocopy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8358" y="5349454"/>
            <a:ext cx="2572898" cy="829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D58550A1-5AB0-6021-D7BB-DD4E5BF347F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23817" y="5349455"/>
            <a:ext cx="812747" cy="829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8625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FADAF2-C825-2EFC-B505-6959964502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C0C31E-70F6-B60B-3238-5ACE921B93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Neural Networks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C3B1E107-1D02-B6EE-04C7-408A4AE1EE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0DA72B91-EC0D-0538-2A79-FEBF569389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pic>
        <p:nvPicPr>
          <p:cNvPr id="16388" name="Picture 4" descr="Coding up a Neural Network classifier from scratch | by Anson Wong |  Towards Data Science | Medium">
            <a:extLst>
              <a:ext uri="{FF2B5EF4-FFF2-40B4-BE49-F238E27FC236}">
                <a16:creationId xmlns:a16="http://schemas.microsoft.com/office/drawing/2014/main" id="{98754482-DFA7-5296-D965-03A559F770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7309" y="1818728"/>
            <a:ext cx="5358318" cy="4088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38327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AEE3A5-7538-883E-011D-591A81FC00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7B197-F06C-6A63-3A15-612407727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Multiple Output Neurons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A596EBEA-8A64-A449-C955-1DCAC41DDA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C21FC162-6416-0666-EBC4-E1A4810B87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pic>
        <p:nvPicPr>
          <p:cNvPr id="18440" name="Picture 8" descr="illustration of neural network">
            <a:extLst>
              <a:ext uri="{FF2B5EF4-FFF2-40B4-BE49-F238E27FC236}">
                <a16:creationId xmlns:a16="http://schemas.microsoft.com/office/drawing/2014/main" id="{0B6D6EF1-42B0-9167-C43E-1DE3D47259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9303" y="1788662"/>
            <a:ext cx="9634330" cy="4154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46942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513712-7052-E2B0-1086-B6CD23C641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92414-4581-218C-53BE-904AD8863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Backward Propagation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0D175312-B812-18E2-50AB-CFB8DBC4DD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3AFEEDB4-9207-BCF9-CE13-1EC4BC0D30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pic>
        <p:nvPicPr>
          <p:cNvPr id="5" name="Picture 2" descr="Perceptron 101: The building blocks of a neural network | by matthew weaver  | AI Mind">
            <a:extLst>
              <a:ext uri="{FF2B5EF4-FFF2-40B4-BE49-F238E27FC236}">
                <a16:creationId xmlns:a16="http://schemas.microsoft.com/office/drawing/2014/main" id="{799B3B69-6C4D-7B2D-F146-8B448CB095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5068" y="2028825"/>
            <a:ext cx="8481863" cy="3683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59852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351FC0-6F63-B409-BA4E-1712724D16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EA802C-FA05-274D-5C5F-9893258E3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Backward Propagation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D4282A2E-15D5-6A6B-27CD-89CD3A3033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9C033CD8-5812-C749-201D-B208A56A17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pic>
        <p:nvPicPr>
          <p:cNvPr id="6" name="Content Placeholder 5" descr="A screenshot of a chat&#10;&#10;AI-generated content may be incorrect.">
            <a:extLst>
              <a:ext uri="{FF2B5EF4-FFF2-40B4-BE49-F238E27FC236}">
                <a16:creationId xmlns:a16="http://schemas.microsoft.com/office/drawing/2014/main" id="{69346836-4C22-33F0-FC53-70964430A1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3366834" y="1717274"/>
            <a:ext cx="5458327" cy="3423452"/>
          </a:xfrm>
        </p:spPr>
      </p:pic>
      <p:pic>
        <p:nvPicPr>
          <p:cNvPr id="8" name="Picture 7" descr="A close up of a black background&#10;&#10;AI-generated content may be incorrect.">
            <a:extLst>
              <a:ext uri="{FF2B5EF4-FFF2-40B4-BE49-F238E27FC236}">
                <a16:creationId xmlns:a16="http://schemas.microsoft.com/office/drawing/2014/main" id="{B2D4645D-EB1D-AC9D-CC71-64AD083FEF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90388" y="5370604"/>
            <a:ext cx="3011220" cy="815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6331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8FA748-5294-0382-2B00-1FCB5D7315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EBAFFF-8E08-90DC-A972-352D15B7F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Visualising Gradient Descent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859E42C0-CCAF-8350-5906-3227B5AF24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5AF0787C-5058-72D6-325E-4ECF63E1BE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pic>
        <p:nvPicPr>
          <p:cNvPr id="14338" name="Picture 2" descr="Gradient descent">
            <a:extLst>
              <a:ext uri="{FF2B5EF4-FFF2-40B4-BE49-F238E27FC236}">
                <a16:creationId xmlns:a16="http://schemas.microsoft.com/office/drawing/2014/main" id="{4C06C3C3-B8A1-DD3A-D368-29A4161250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2685" y="1563548"/>
            <a:ext cx="7766629" cy="4343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75443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4DCE5C-0B8D-4A2F-BE79-2225655DED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0F4D19-3AB7-032C-834E-F15BD545C8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Gradient Descent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1AE5746C-3ED8-1823-4954-E409A735BD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EAEB1C54-7F76-3C4C-EA52-0D6FAC8929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pic>
        <p:nvPicPr>
          <p:cNvPr id="14340" name="Picture 4" descr="What is the Gradient Descent Algorithm | Analytics Vidhya">
            <a:extLst>
              <a:ext uri="{FF2B5EF4-FFF2-40B4-BE49-F238E27FC236}">
                <a16:creationId xmlns:a16="http://schemas.microsoft.com/office/drawing/2014/main" id="{0827ADE3-B9A1-E7CC-000F-DFDE83C965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9563" y="2087999"/>
            <a:ext cx="6152874" cy="3819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77314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9D1DFB-CC2B-A72A-2CA4-F0DA15B270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808106-B988-79FB-1C94-D48AB8A7E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Types of Gradient Descent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36DF9BE5-35B1-9074-F105-B1E6E274B1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3E61FF72-2CE7-FC88-AA2D-268CD2AFD4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pic>
        <p:nvPicPr>
          <p:cNvPr id="20482" name="Picture 2" descr="Explaining Gradient Descent | alwaysAI Blog">
            <a:extLst>
              <a:ext uri="{FF2B5EF4-FFF2-40B4-BE49-F238E27FC236}">
                <a16:creationId xmlns:a16="http://schemas.microsoft.com/office/drawing/2014/main" id="{F42C885C-3106-7F1E-FA0D-D9BDC06B2E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86" r="33556"/>
          <a:stretch/>
        </p:blipFill>
        <p:spPr bwMode="auto">
          <a:xfrm>
            <a:off x="4359964" y="2206759"/>
            <a:ext cx="3394445" cy="2892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30E7201-D429-B002-9A39-E874FA5961FA}"/>
              </a:ext>
            </a:extLst>
          </p:cNvPr>
          <p:cNvSpPr txBox="1"/>
          <p:nvPr/>
        </p:nvSpPr>
        <p:spPr>
          <a:xfrm>
            <a:off x="1293548" y="5213043"/>
            <a:ext cx="2826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All inputs in training batch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93C6A7-88B0-B7D4-B211-00B098729F3E}"/>
              </a:ext>
            </a:extLst>
          </p:cNvPr>
          <p:cNvSpPr txBox="1"/>
          <p:nvPr/>
        </p:nvSpPr>
        <p:spPr>
          <a:xfrm>
            <a:off x="5426586" y="5213043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Every input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EBCC8C-05A5-59E8-4E7E-A85624D5F609}"/>
              </a:ext>
            </a:extLst>
          </p:cNvPr>
          <p:cNvSpPr txBox="1"/>
          <p:nvPr/>
        </p:nvSpPr>
        <p:spPr>
          <a:xfrm>
            <a:off x="8424695" y="5074544"/>
            <a:ext cx="21210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Sample of inputs</a:t>
            </a:r>
          </a:p>
          <a:p>
            <a:r>
              <a:rPr lang="en-GB" dirty="0"/>
              <a:t>from training batch</a:t>
            </a:r>
          </a:p>
        </p:txBody>
      </p:sp>
      <p:pic>
        <p:nvPicPr>
          <p:cNvPr id="7" name="Picture 2" descr="Explaining Gradient Descent | alwaysAI Blog">
            <a:extLst>
              <a:ext uri="{FF2B5EF4-FFF2-40B4-BE49-F238E27FC236}">
                <a16:creationId xmlns:a16="http://schemas.microsoft.com/office/drawing/2014/main" id="{7E40A769-A852-8D7B-BB6A-386A8C54F0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14"/>
          <a:stretch/>
        </p:blipFill>
        <p:spPr bwMode="auto">
          <a:xfrm>
            <a:off x="7832034" y="2206759"/>
            <a:ext cx="3306417" cy="2892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Explaining Gradient Descent | alwaysAI Blog">
            <a:extLst>
              <a:ext uri="{FF2B5EF4-FFF2-40B4-BE49-F238E27FC236}">
                <a16:creationId xmlns:a16="http://schemas.microsoft.com/office/drawing/2014/main" id="{FBB42FDE-6A3A-55A4-7E2E-945E67D92B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214"/>
          <a:stretch/>
        </p:blipFill>
        <p:spPr bwMode="auto">
          <a:xfrm>
            <a:off x="1053548" y="2194229"/>
            <a:ext cx="3306417" cy="2892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2496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55FC53-D89F-41AB-02CC-C35721CCEE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CC13C-C636-523D-AEA9-EF106AC71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Local vs Global Minimums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53EA9DF2-CC9D-7113-A02E-061D776FC6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F8D83241-E007-7076-8812-CE025AD52A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pic>
        <p:nvPicPr>
          <p:cNvPr id="22530" name="Picture 2" descr="What is Stochastic Gradient Descent- A Super Easy Complete Guide!">
            <a:extLst>
              <a:ext uri="{FF2B5EF4-FFF2-40B4-BE49-F238E27FC236}">
                <a16:creationId xmlns:a16="http://schemas.microsoft.com/office/drawing/2014/main" id="{8985784D-B352-D5DA-A6BA-0BD829A102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728"/>
          <a:stretch/>
        </p:blipFill>
        <p:spPr bwMode="auto">
          <a:xfrm>
            <a:off x="2020957" y="1610770"/>
            <a:ext cx="8150086" cy="4601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70296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043A05-9725-E532-5245-8400C3D869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52A94-903F-890E-CDA9-F27AD87034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Learning Rate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474321CE-D952-2191-9117-8FB25BB650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0A84B076-B4E0-1263-1CD3-11766F7E26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pic>
        <p:nvPicPr>
          <p:cNvPr id="24580" name="Picture 4" descr="Gradient descent — Statistics and Machine Learning in Python 0.5  documentation">
            <a:extLst>
              <a:ext uri="{FF2B5EF4-FFF2-40B4-BE49-F238E27FC236}">
                <a16:creationId xmlns:a16="http://schemas.microsoft.com/office/drawing/2014/main" id="{17E3C497-3A92-ADCE-EACE-34FCC36C99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36" r="34056"/>
          <a:stretch/>
        </p:blipFill>
        <p:spPr bwMode="auto">
          <a:xfrm>
            <a:off x="4333462" y="2038764"/>
            <a:ext cx="3419060" cy="4030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Gradient descent — Statistics and Machine Learning in Python 0.5  documentation">
            <a:extLst>
              <a:ext uri="{FF2B5EF4-FFF2-40B4-BE49-F238E27FC236}">
                <a16:creationId xmlns:a16="http://schemas.microsoft.com/office/drawing/2014/main" id="{FB106676-D9F4-7FB8-65EB-3D797C28FB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944"/>
          <a:stretch/>
        </p:blipFill>
        <p:spPr bwMode="auto">
          <a:xfrm>
            <a:off x="7752522" y="2028825"/>
            <a:ext cx="3538330" cy="4030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Gradient descent — Statistics and Machine Learning in Python 0.5  documentation">
            <a:extLst>
              <a:ext uri="{FF2B5EF4-FFF2-40B4-BE49-F238E27FC236}">
                <a16:creationId xmlns:a16="http://schemas.microsoft.com/office/drawing/2014/main" id="{20E02F0A-FF6B-EA48-1BD0-D057289D54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964"/>
          <a:stretch/>
        </p:blipFill>
        <p:spPr bwMode="auto">
          <a:xfrm>
            <a:off x="901148" y="2038764"/>
            <a:ext cx="3432314" cy="4030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7172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C8422C-8ABE-9DD3-8F04-FAC047ADA4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8AD5C-C4DF-6AFB-CDEE-5A43A40BC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Loss Functions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669AFA39-9F83-0486-D436-1E23C65B52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1EB35CD5-EDAE-9D8A-69DE-0E1DAC6445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pic>
        <p:nvPicPr>
          <p:cNvPr id="27652" name="Picture 4" descr="Mean Square Error (MSE) | Machine Learning Glossary | Encord | Encord">
            <a:extLst>
              <a:ext uri="{FF2B5EF4-FFF2-40B4-BE49-F238E27FC236}">
                <a16:creationId xmlns:a16="http://schemas.microsoft.com/office/drawing/2014/main" id="{9493C802-54EA-5829-B39E-580A5E1DCB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0202" y="1729807"/>
            <a:ext cx="7311595" cy="4417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3602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C3DB85-88A4-63F7-C97A-7F7739FB64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54165-9FB4-977B-DB7D-53DE14BA9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Learning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67D0CA-A709-C471-92FA-433D4D0C90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By the end of this lesson, you will learn: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What is a </a:t>
            </a:r>
            <a:r>
              <a:rPr lang="en-GB" b="1" dirty="0">
                <a:latin typeface="Univers" panose="020B0503020202020204" pitchFamily="34" charset="0"/>
              </a:rPr>
              <a:t>neural network</a:t>
            </a:r>
            <a:r>
              <a:rPr lang="en-GB" dirty="0"/>
              <a:t>?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What are </a:t>
            </a:r>
            <a:r>
              <a:rPr lang="en-GB" b="1" dirty="0">
                <a:latin typeface="Univers" panose="020B0503020202020204" pitchFamily="34" charset="0"/>
              </a:rPr>
              <a:t>weights and bias’</a:t>
            </a:r>
            <a:r>
              <a:rPr lang="en-GB" dirty="0"/>
              <a:t>?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What is an </a:t>
            </a:r>
            <a:r>
              <a:rPr lang="en-GB" b="1" dirty="0">
                <a:latin typeface="Univers" panose="020B0503020202020204" pitchFamily="34" charset="0"/>
              </a:rPr>
              <a:t>activation function</a:t>
            </a:r>
            <a:r>
              <a:rPr lang="en-GB" dirty="0"/>
              <a:t>?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What is </a:t>
            </a:r>
            <a:r>
              <a:rPr lang="en-GB" b="1" dirty="0">
                <a:latin typeface="Univers" panose="020B0503020202020204" pitchFamily="34" charset="0"/>
              </a:rPr>
              <a:t>forward propagation</a:t>
            </a:r>
            <a:r>
              <a:rPr lang="en-GB" dirty="0"/>
              <a:t>?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What is </a:t>
            </a:r>
            <a:r>
              <a:rPr lang="en-GB" b="1" dirty="0">
                <a:latin typeface="Univers" panose="020B0503020202020204" pitchFamily="34" charset="0"/>
              </a:rPr>
              <a:t>backward propagation</a:t>
            </a:r>
            <a:r>
              <a:rPr lang="en-GB" dirty="0"/>
              <a:t>?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What is </a:t>
            </a:r>
            <a:r>
              <a:rPr lang="en-GB" b="1" dirty="0">
                <a:latin typeface="Univers" panose="020B0503020202020204" pitchFamily="34" charset="0"/>
              </a:rPr>
              <a:t>gradient descent</a:t>
            </a:r>
            <a:r>
              <a:rPr lang="en-GB" dirty="0"/>
              <a:t>?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How can you build a simple neural network?</a:t>
            </a:r>
          </a:p>
        </p:txBody>
      </p:sp>
      <p:pic>
        <p:nvPicPr>
          <p:cNvPr id="5122" name="Picture 2" descr="The logo | Communications and Engagement">
            <a:extLst>
              <a:ext uri="{FF2B5EF4-FFF2-40B4-BE49-F238E27FC236}">
                <a16:creationId xmlns:a16="http://schemas.microsoft.com/office/drawing/2014/main" id="{E06AB744-DBEF-B784-D91D-173C3A702A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59115DA5-FBB3-F3EC-19CB-6620D1BC0C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782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9696FD-D70E-AE28-F602-1F17794670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E6B2A7-77D5-FB2F-6766-3983A9D056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Building a Neural Network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CB4CBA41-134F-B2A4-7FB8-00C097C28B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7BA711F5-1E22-AACC-0BC5-F9D27EA37A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pic>
        <p:nvPicPr>
          <p:cNvPr id="25602" name="Picture 2" descr="&amp;quot;Iris Dataset &amp;quot;Analysis using Machine learning techniques |  Pramod Sahu">
            <a:extLst>
              <a:ext uri="{FF2B5EF4-FFF2-40B4-BE49-F238E27FC236}">
                <a16:creationId xmlns:a16="http://schemas.microsoft.com/office/drawing/2014/main" id="{1F8DB41C-0A7E-C472-5767-774984AC69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14"/>
          <a:stretch/>
        </p:blipFill>
        <p:spPr bwMode="auto">
          <a:xfrm>
            <a:off x="1649895" y="2028825"/>
            <a:ext cx="8892209" cy="3700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73528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1BCCB0-8163-AB61-BA39-9362D188E4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64AD1B-5708-0F30-80B5-6D312DDE9F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Building a Neural Network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71603B61-B906-B6A4-11BB-25906A8CBE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9B39C0A1-323E-015D-430D-EC8DCD5BB1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A7B33D-551A-F7FB-A0B7-A0CC1854DA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641" y="2028826"/>
            <a:ext cx="10995660" cy="4029074"/>
          </a:xfrm>
        </p:spPr>
        <p:txBody>
          <a:bodyPr/>
          <a:lstStyle/>
          <a:p>
            <a:r>
              <a:rPr lang="en-GB" b="1" dirty="0"/>
              <a:t>Repository: </a:t>
            </a:r>
            <a:r>
              <a:rPr lang="en-GB" b="1" dirty="0">
                <a:solidFill>
                  <a:srgbClr val="00B0F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https://github.com/omariosc/aisoc-workshops</a:t>
            </a:r>
            <a:r>
              <a:rPr lang="en-GB" b="1" dirty="0">
                <a:solidFill>
                  <a:srgbClr val="00B0F0"/>
                </a:solidFill>
              </a:rPr>
              <a:t> </a:t>
            </a:r>
          </a:p>
          <a:p>
            <a:r>
              <a:rPr lang="en-GB" b="1" dirty="0"/>
              <a:t>Google Colab: </a:t>
            </a:r>
            <a:r>
              <a:rPr lang="en-GB" b="1" dirty="0">
                <a:solidFill>
                  <a:srgbClr val="00B0F0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https://colab.research.google.com/</a:t>
            </a:r>
            <a:endParaRPr lang="en-GB" b="1" dirty="0">
              <a:solidFill>
                <a:srgbClr val="00B0F0"/>
              </a:solidFill>
            </a:endParaRPr>
          </a:p>
          <a:p>
            <a:r>
              <a:rPr lang="en-GB" b="1" dirty="0">
                <a:latin typeface="Univers" panose="020B0503020202020204" pitchFamily="34" charset="0"/>
              </a:rPr>
              <a:t>Upload the </a:t>
            </a:r>
            <a:r>
              <a:rPr lang="en-GB" b="1" dirty="0">
                <a:solidFill>
                  <a:srgbClr val="FF0000"/>
                </a:solidFill>
                <a:latin typeface="Univers" panose="020B0503020202020204" pitchFamily="34" charset="0"/>
              </a:rPr>
              <a:t>notebook.ipynb </a:t>
            </a:r>
            <a:r>
              <a:rPr lang="en-GB" b="1" dirty="0">
                <a:latin typeface="Univers" panose="020B0503020202020204" pitchFamily="34" charset="0"/>
              </a:rPr>
              <a:t>file from the Workshop 3 folder</a:t>
            </a:r>
          </a:p>
        </p:txBody>
      </p:sp>
    </p:spTree>
    <p:extLst>
      <p:ext uri="{BB962C8B-B14F-4D97-AF65-F5344CB8AC3E}">
        <p14:creationId xmlns:p14="http://schemas.microsoft.com/office/powerpoint/2010/main" val="31801191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C9CB25C4-94A2-9770-C43C-A4DA6D80B2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56D6A3-FB82-E7CC-073E-F8C5ACA5DB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Problems?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EB8D0769-8778-F181-F6C9-79013B1D38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C70A6463-A4F0-3E8C-D47D-298C331AA6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pic>
        <p:nvPicPr>
          <p:cNvPr id="29701" name="Picture 5" descr="black box">
            <a:extLst>
              <a:ext uri="{FF2B5EF4-FFF2-40B4-BE49-F238E27FC236}">
                <a16:creationId xmlns:a16="http://schemas.microsoft.com/office/drawing/2014/main" id="{418943D6-C053-5276-54A3-D84B0A1344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9707" y="1873022"/>
            <a:ext cx="5792586" cy="3861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20440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E333B802-F675-491C-D676-138AA82D07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85C75-79A3-32CE-47A9-6AE565941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Problems?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5D5C78B7-5612-00B2-FD76-6A24CCBC3D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2233F754-0B94-CF84-E713-B8A194B89B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pic>
        <p:nvPicPr>
          <p:cNvPr id="5" name="Picture 4" descr="A close-up of a nuclear power plant&#10;&#10;AI-generated content may be incorrect.">
            <a:extLst>
              <a:ext uri="{FF2B5EF4-FFF2-40B4-BE49-F238E27FC236}">
                <a16:creationId xmlns:a16="http://schemas.microsoft.com/office/drawing/2014/main" id="{7B2CF95B-3A89-2CDD-9B64-1183C0F3DB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9461" y="1749287"/>
            <a:ext cx="8634014" cy="4025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6687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63C72390-6CCA-D243-436E-24C30DBED4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489777-ACBA-7DE3-3278-5B854BDCD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Problems?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1AB8F93B-FCDE-E5A8-4204-AA8F2A9FFD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528624AC-3082-48FA-7BC9-A2EA434DEE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pic>
        <p:nvPicPr>
          <p:cNvPr id="31746" name="Picture 2" descr="What Is a Dataset?">
            <a:extLst>
              <a:ext uri="{FF2B5EF4-FFF2-40B4-BE49-F238E27FC236}">
                <a16:creationId xmlns:a16="http://schemas.microsoft.com/office/drawing/2014/main" id="{24E5B8D4-6188-8394-B735-23EB07804F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7076" y="2028825"/>
            <a:ext cx="7397847" cy="3793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51556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DC47D26C-F534-77AB-E549-6A6F1BD774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FAEEBD-9686-9C12-6F82-A041183398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Images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8873D12A-AE95-E203-EFB3-7EABEBEE8A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A6E0CB19-D931-9BD9-63B4-876BC341CD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pic>
        <p:nvPicPr>
          <p:cNvPr id="3" name="Picture 2" descr="The 30 Cutest Dog Breeds - Most Adorable Dogs and Puppies">
            <a:extLst>
              <a:ext uri="{FF2B5EF4-FFF2-40B4-BE49-F238E27FC236}">
                <a16:creationId xmlns:a16="http://schemas.microsoft.com/office/drawing/2014/main" id="{C05478DA-21E1-4EED-CCBA-1BD502F68B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06" t="16720" r="9172" b="10542"/>
          <a:stretch/>
        </p:blipFill>
        <p:spPr bwMode="auto">
          <a:xfrm>
            <a:off x="3174647" y="1699592"/>
            <a:ext cx="1828800" cy="1729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>
            <a:extLst>
              <a:ext uri="{FF2B5EF4-FFF2-40B4-BE49-F238E27FC236}">
                <a16:creationId xmlns:a16="http://schemas.microsoft.com/office/drawing/2014/main" id="{176DD37A-743C-86F4-D591-3F1C3435E1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491"/>
          <a:stretch/>
        </p:blipFill>
        <p:spPr bwMode="auto">
          <a:xfrm>
            <a:off x="5629089" y="1701104"/>
            <a:ext cx="1828800" cy="1729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0" descr="RGB color space - book❷net book scanners">
            <a:extLst>
              <a:ext uri="{FF2B5EF4-FFF2-40B4-BE49-F238E27FC236}">
                <a16:creationId xmlns:a16="http://schemas.microsoft.com/office/drawing/2014/main" id="{FFD1C886-F5BF-DB76-8A5C-729DE26F17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96" t="11228" r="13436" b="7837"/>
          <a:stretch/>
        </p:blipFill>
        <p:spPr bwMode="auto">
          <a:xfrm>
            <a:off x="8083531" y="1740383"/>
            <a:ext cx="1828800" cy="1647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0460DA7-0DE1-6A38-D474-C6681D34FAFC}"/>
              </a:ext>
            </a:extLst>
          </p:cNvPr>
          <p:cNvCxnSpPr>
            <a:stCxn id="3" idx="3"/>
            <a:endCxn id="5" idx="1"/>
          </p:cNvCxnSpPr>
          <p:nvPr/>
        </p:nvCxnSpPr>
        <p:spPr>
          <a:xfrm>
            <a:off x="5003447" y="2564296"/>
            <a:ext cx="625642" cy="151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3E729DC-016F-DCCB-768F-CEBA4DA4DFA0}"/>
              </a:ext>
            </a:extLst>
          </p:cNvPr>
          <p:cNvCxnSpPr/>
          <p:nvPr/>
        </p:nvCxnSpPr>
        <p:spPr>
          <a:xfrm>
            <a:off x="7457889" y="2564295"/>
            <a:ext cx="625642" cy="151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FC4830AE-123F-D9B1-5888-C89347FA86C4}"/>
              </a:ext>
            </a:extLst>
          </p:cNvPr>
          <p:cNvGrpSpPr/>
          <p:nvPr/>
        </p:nvGrpSpPr>
        <p:grpSpPr>
          <a:xfrm>
            <a:off x="3124973" y="4012752"/>
            <a:ext cx="1928148" cy="1928148"/>
            <a:chOff x="3301596" y="4064855"/>
            <a:chExt cx="1928148" cy="1928148"/>
          </a:xfrm>
        </p:grpSpPr>
        <p:pic>
          <p:nvPicPr>
            <p:cNvPr id="10" name="Picture 9" descr="The 30 Cutest Dog Breeds - Most Adorable Dogs and Puppies">
              <a:extLst>
                <a:ext uri="{FF2B5EF4-FFF2-40B4-BE49-F238E27FC236}">
                  <a16:creationId xmlns:a16="http://schemas.microsoft.com/office/drawing/2014/main" id="{523371AF-54E0-2424-A863-52E29B3AE4A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06" t="16720" r="9172" b="10542"/>
            <a:stretch/>
          </p:blipFill>
          <p:spPr bwMode="auto">
            <a:xfrm>
              <a:off x="3351270" y="4148286"/>
              <a:ext cx="1828800" cy="17294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15C7388-65CB-DEAA-F0B6-2A72F06B0DB3}"/>
                </a:ext>
              </a:extLst>
            </p:cNvPr>
            <p:cNvSpPr/>
            <p:nvPr/>
          </p:nvSpPr>
          <p:spPr>
            <a:xfrm>
              <a:off x="3397174" y="4064855"/>
              <a:ext cx="45719" cy="19281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78E55F2-08BE-EB80-854F-CE7852A8FC92}"/>
                </a:ext>
              </a:extLst>
            </p:cNvPr>
            <p:cNvSpPr/>
            <p:nvPr/>
          </p:nvSpPr>
          <p:spPr>
            <a:xfrm>
              <a:off x="3550577" y="4064855"/>
              <a:ext cx="45719" cy="19281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596969E-CA2F-95C1-05CE-A3B61D26CC2D}"/>
                </a:ext>
              </a:extLst>
            </p:cNvPr>
            <p:cNvSpPr/>
            <p:nvPr/>
          </p:nvSpPr>
          <p:spPr>
            <a:xfrm>
              <a:off x="3703980" y="4064855"/>
              <a:ext cx="45719" cy="19281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9935684-5974-B29E-1472-15698603EB8F}"/>
                </a:ext>
              </a:extLst>
            </p:cNvPr>
            <p:cNvSpPr/>
            <p:nvPr/>
          </p:nvSpPr>
          <p:spPr>
            <a:xfrm>
              <a:off x="3857383" y="4064855"/>
              <a:ext cx="45719" cy="19281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126445B-FB76-C1C9-6CED-568233E29320}"/>
                </a:ext>
              </a:extLst>
            </p:cNvPr>
            <p:cNvSpPr/>
            <p:nvPr/>
          </p:nvSpPr>
          <p:spPr>
            <a:xfrm>
              <a:off x="4010786" y="4064855"/>
              <a:ext cx="45719" cy="19281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BF0B0B3-5B05-C6C2-BA9D-AC0A334E1D53}"/>
                </a:ext>
              </a:extLst>
            </p:cNvPr>
            <p:cNvSpPr/>
            <p:nvPr/>
          </p:nvSpPr>
          <p:spPr>
            <a:xfrm>
              <a:off x="4164189" y="4064855"/>
              <a:ext cx="45719" cy="19281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10D8D2E-7DF9-20D6-CE74-990230E4D3EB}"/>
                </a:ext>
              </a:extLst>
            </p:cNvPr>
            <p:cNvSpPr/>
            <p:nvPr/>
          </p:nvSpPr>
          <p:spPr>
            <a:xfrm>
              <a:off x="4317592" y="4064855"/>
              <a:ext cx="45719" cy="19281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EE8B7F1-823A-0541-AAB8-B93C2E6B7A15}"/>
                </a:ext>
              </a:extLst>
            </p:cNvPr>
            <p:cNvSpPr/>
            <p:nvPr/>
          </p:nvSpPr>
          <p:spPr>
            <a:xfrm>
              <a:off x="4470995" y="4064855"/>
              <a:ext cx="45719" cy="19281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5C97F9C-D7A4-13D3-5DD1-0D3471C41476}"/>
                </a:ext>
              </a:extLst>
            </p:cNvPr>
            <p:cNvSpPr/>
            <p:nvPr/>
          </p:nvSpPr>
          <p:spPr>
            <a:xfrm>
              <a:off x="4624398" y="4064855"/>
              <a:ext cx="45719" cy="19281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7A4C6E1-A178-60E4-3E00-970F45FCF859}"/>
                </a:ext>
              </a:extLst>
            </p:cNvPr>
            <p:cNvSpPr/>
            <p:nvPr/>
          </p:nvSpPr>
          <p:spPr>
            <a:xfrm>
              <a:off x="4777801" y="4064855"/>
              <a:ext cx="45719" cy="19281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0F5BAB98-C1A4-82EA-36CB-78B1980B29A9}"/>
                </a:ext>
              </a:extLst>
            </p:cNvPr>
            <p:cNvSpPr/>
            <p:nvPr/>
          </p:nvSpPr>
          <p:spPr>
            <a:xfrm>
              <a:off x="4931204" y="4064855"/>
              <a:ext cx="45719" cy="19281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5D9B6CA8-B177-5FBF-12BA-F4FCF011011D}"/>
                </a:ext>
              </a:extLst>
            </p:cNvPr>
            <p:cNvSpPr/>
            <p:nvPr/>
          </p:nvSpPr>
          <p:spPr>
            <a:xfrm>
              <a:off x="5084607" y="4064855"/>
              <a:ext cx="45719" cy="19281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DA40135E-D20E-A3B9-4622-68B34C986462}"/>
                </a:ext>
              </a:extLst>
            </p:cNvPr>
            <p:cNvGrpSpPr/>
            <p:nvPr/>
          </p:nvGrpSpPr>
          <p:grpSpPr>
            <a:xfrm rot="16200000">
              <a:off x="3399094" y="4047044"/>
              <a:ext cx="1733152" cy="1928148"/>
              <a:chOff x="1310649" y="3838628"/>
              <a:chExt cx="1733152" cy="1928148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659478D9-42D3-882F-C878-9EC87537C782}"/>
                  </a:ext>
                </a:extLst>
              </p:cNvPr>
              <p:cNvSpPr/>
              <p:nvPr/>
            </p:nvSpPr>
            <p:spPr>
              <a:xfrm>
                <a:off x="1310649" y="3838628"/>
                <a:ext cx="45719" cy="19281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03F693AD-BB4A-E577-D64F-89A736E5651F}"/>
                  </a:ext>
                </a:extLst>
              </p:cNvPr>
              <p:cNvSpPr/>
              <p:nvPr/>
            </p:nvSpPr>
            <p:spPr>
              <a:xfrm>
                <a:off x="1464052" y="3838628"/>
                <a:ext cx="45719" cy="19281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DBCE602B-B875-A625-F514-1FAC8943E22E}"/>
                  </a:ext>
                </a:extLst>
              </p:cNvPr>
              <p:cNvSpPr/>
              <p:nvPr/>
            </p:nvSpPr>
            <p:spPr>
              <a:xfrm>
                <a:off x="1617455" y="3838628"/>
                <a:ext cx="45719" cy="19281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3BD167A1-DECE-CD21-351D-3948DC014072}"/>
                  </a:ext>
                </a:extLst>
              </p:cNvPr>
              <p:cNvSpPr/>
              <p:nvPr/>
            </p:nvSpPr>
            <p:spPr>
              <a:xfrm>
                <a:off x="1770858" y="3838628"/>
                <a:ext cx="45719" cy="19281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232F0F81-BAE7-7B34-2585-BFEDEF6401BC}"/>
                  </a:ext>
                </a:extLst>
              </p:cNvPr>
              <p:cNvSpPr/>
              <p:nvPr/>
            </p:nvSpPr>
            <p:spPr>
              <a:xfrm>
                <a:off x="1924261" y="3838628"/>
                <a:ext cx="45719" cy="19281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6DBA9B2F-AE8A-B4D4-0191-77A76C45DB85}"/>
                  </a:ext>
                </a:extLst>
              </p:cNvPr>
              <p:cNvSpPr/>
              <p:nvPr/>
            </p:nvSpPr>
            <p:spPr>
              <a:xfrm>
                <a:off x="2077664" y="3838628"/>
                <a:ext cx="45719" cy="19281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ACE8374C-5A58-B185-8881-BFE088BB6EF6}"/>
                  </a:ext>
                </a:extLst>
              </p:cNvPr>
              <p:cNvSpPr/>
              <p:nvPr/>
            </p:nvSpPr>
            <p:spPr>
              <a:xfrm>
                <a:off x="2231067" y="3838628"/>
                <a:ext cx="45719" cy="19281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451EDA95-9BF1-7621-C2CC-811FC395D306}"/>
                  </a:ext>
                </a:extLst>
              </p:cNvPr>
              <p:cNvSpPr/>
              <p:nvPr/>
            </p:nvSpPr>
            <p:spPr>
              <a:xfrm>
                <a:off x="2384470" y="3838628"/>
                <a:ext cx="45719" cy="19281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33A648CC-DFDB-3726-1769-83158BD3C03E}"/>
                  </a:ext>
                </a:extLst>
              </p:cNvPr>
              <p:cNvSpPr/>
              <p:nvPr/>
            </p:nvSpPr>
            <p:spPr>
              <a:xfrm>
                <a:off x="2537873" y="3838628"/>
                <a:ext cx="45719" cy="19281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A7E624AC-5F3F-1C92-105D-72F15EAE8F10}"/>
                  </a:ext>
                </a:extLst>
              </p:cNvPr>
              <p:cNvSpPr/>
              <p:nvPr/>
            </p:nvSpPr>
            <p:spPr>
              <a:xfrm>
                <a:off x="2691276" y="3838628"/>
                <a:ext cx="45719" cy="19281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F73E80EB-2CDB-8D23-50BE-9E2077F8826B}"/>
                  </a:ext>
                </a:extLst>
              </p:cNvPr>
              <p:cNvSpPr/>
              <p:nvPr/>
            </p:nvSpPr>
            <p:spPr>
              <a:xfrm>
                <a:off x="2844679" y="3838628"/>
                <a:ext cx="45719" cy="19281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425F29FB-5E31-6A7D-BF97-63A9221F16E0}"/>
                  </a:ext>
                </a:extLst>
              </p:cNvPr>
              <p:cNvSpPr/>
              <p:nvPr/>
            </p:nvSpPr>
            <p:spPr>
              <a:xfrm>
                <a:off x="2998082" y="3838628"/>
                <a:ext cx="45719" cy="19281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BDC8CDA4-3942-8AE2-7675-6C78711524A7}"/>
              </a:ext>
            </a:extLst>
          </p:cNvPr>
          <p:cNvCxnSpPr>
            <a:cxnSpLocks/>
            <a:stCxn id="3" idx="2"/>
            <a:endCxn id="36" idx="3"/>
          </p:cNvCxnSpPr>
          <p:nvPr/>
        </p:nvCxnSpPr>
        <p:spPr>
          <a:xfrm>
            <a:off x="4089047" y="3429000"/>
            <a:ext cx="0" cy="66344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B4CAF0D4-8623-39B0-C781-56EA0ACF6DA6}"/>
              </a:ext>
            </a:extLst>
          </p:cNvPr>
          <p:cNvGrpSpPr/>
          <p:nvPr/>
        </p:nvGrpSpPr>
        <p:grpSpPr>
          <a:xfrm>
            <a:off x="5628393" y="4143918"/>
            <a:ext cx="1789394" cy="1681673"/>
            <a:chOff x="5734306" y="4155224"/>
            <a:chExt cx="1789394" cy="1681673"/>
          </a:xfrm>
        </p:grpSpPr>
        <p:pic>
          <p:nvPicPr>
            <p:cNvPr id="39" name="Picture 12" descr="Pixel Rgb: Over 12,631 Royalty-Free Licensable Stock Illustrations &amp;  Drawings | Shutterstock">
              <a:extLst>
                <a:ext uri="{FF2B5EF4-FFF2-40B4-BE49-F238E27FC236}">
                  <a16:creationId xmlns:a16="http://schemas.microsoft.com/office/drawing/2014/main" id="{55FFABD4-81A1-6D16-2133-C432DCB2F2F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8714" b="84371"/>
            <a:stretch/>
          </p:blipFill>
          <p:spPr bwMode="auto">
            <a:xfrm>
              <a:off x="5788115" y="4261818"/>
              <a:ext cx="307885" cy="3061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12" descr="Pixel Rgb: Over 12,631 Royalty-Free Licensable Stock Illustrations &amp;  Drawings | Shutterstock">
              <a:extLst>
                <a:ext uri="{FF2B5EF4-FFF2-40B4-BE49-F238E27FC236}">
                  <a16:creationId xmlns:a16="http://schemas.microsoft.com/office/drawing/2014/main" id="{CBAAC482-0E96-8A9E-2F9E-BC1CE3814A7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8714" b="84371"/>
            <a:stretch/>
          </p:blipFill>
          <p:spPr bwMode="auto">
            <a:xfrm>
              <a:off x="5788114" y="4696257"/>
              <a:ext cx="307885" cy="3061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12" descr="Pixel Rgb: Over 12,631 Royalty-Free Licensable Stock Illustrations &amp;  Drawings | Shutterstock">
              <a:extLst>
                <a:ext uri="{FF2B5EF4-FFF2-40B4-BE49-F238E27FC236}">
                  <a16:creationId xmlns:a16="http://schemas.microsoft.com/office/drawing/2014/main" id="{934F76EF-E8B8-6A4F-1BFF-3A8614A9017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8714" b="84371"/>
            <a:stretch/>
          </p:blipFill>
          <p:spPr bwMode="auto">
            <a:xfrm>
              <a:off x="5788114" y="5129755"/>
              <a:ext cx="307885" cy="3061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" name="Picture 12" descr="Pixel Rgb: Over 12,631 Royalty-Free Licensable Stock Illustrations &amp;  Drawings | Shutterstock">
              <a:extLst>
                <a:ext uri="{FF2B5EF4-FFF2-40B4-BE49-F238E27FC236}">
                  <a16:creationId xmlns:a16="http://schemas.microsoft.com/office/drawing/2014/main" id="{BA8C3099-33EC-10C9-6613-C9A1CE3344D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8714" b="84371"/>
            <a:stretch/>
          </p:blipFill>
          <p:spPr bwMode="auto">
            <a:xfrm>
              <a:off x="6248163" y="4261818"/>
              <a:ext cx="307885" cy="3061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3" name="Picture 12" descr="Pixel Rgb: Over 12,631 Royalty-Free Licensable Stock Illustrations &amp;  Drawings | Shutterstock">
              <a:extLst>
                <a:ext uri="{FF2B5EF4-FFF2-40B4-BE49-F238E27FC236}">
                  <a16:creationId xmlns:a16="http://schemas.microsoft.com/office/drawing/2014/main" id="{CDF99BAE-8EAE-77D7-BDBA-734CBF07796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8714" b="84371"/>
            <a:stretch/>
          </p:blipFill>
          <p:spPr bwMode="auto">
            <a:xfrm>
              <a:off x="6248162" y="4696257"/>
              <a:ext cx="307885" cy="3061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4" name="Picture 12" descr="Pixel Rgb: Over 12,631 Royalty-Free Licensable Stock Illustrations &amp;  Drawings | Shutterstock">
              <a:extLst>
                <a:ext uri="{FF2B5EF4-FFF2-40B4-BE49-F238E27FC236}">
                  <a16:creationId xmlns:a16="http://schemas.microsoft.com/office/drawing/2014/main" id="{12BCCC00-890D-D32B-C54A-2BA2DF7EC20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8714" b="84371"/>
            <a:stretch/>
          </p:blipFill>
          <p:spPr bwMode="auto">
            <a:xfrm>
              <a:off x="6248162" y="5129755"/>
              <a:ext cx="307885" cy="3061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5" name="Picture 12" descr="Pixel Rgb: Over 12,631 Royalty-Free Licensable Stock Illustrations &amp;  Drawings | Shutterstock">
              <a:extLst>
                <a:ext uri="{FF2B5EF4-FFF2-40B4-BE49-F238E27FC236}">
                  <a16:creationId xmlns:a16="http://schemas.microsoft.com/office/drawing/2014/main" id="{C612D99E-793A-2E9F-BF78-798137F2E46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8714" b="84371"/>
            <a:stretch/>
          </p:blipFill>
          <p:spPr bwMode="auto">
            <a:xfrm>
              <a:off x="6693524" y="4261818"/>
              <a:ext cx="307885" cy="3061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6" name="Picture 12" descr="Pixel Rgb: Over 12,631 Royalty-Free Licensable Stock Illustrations &amp;  Drawings | Shutterstock">
              <a:extLst>
                <a:ext uri="{FF2B5EF4-FFF2-40B4-BE49-F238E27FC236}">
                  <a16:creationId xmlns:a16="http://schemas.microsoft.com/office/drawing/2014/main" id="{F01D9D4A-E532-5DEA-3CCC-77F1F53D4FA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8714" b="84371"/>
            <a:stretch/>
          </p:blipFill>
          <p:spPr bwMode="auto">
            <a:xfrm>
              <a:off x="6693523" y="4696257"/>
              <a:ext cx="307885" cy="3061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7" name="Picture 12" descr="Pixel Rgb: Over 12,631 Royalty-Free Licensable Stock Illustrations &amp;  Drawings | Shutterstock">
              <a:extLst>
                <a:ext uri="{FF2B5EF4-FFF2-40B4-BE49-F238E27FC236}">
                  <a16:creationId xmlns:a16="http://schemas.microsoft.com/office/drawing/2014/main" id="{BFDD8FDA-5942-B7BB-A0A5-DC4B8AFBE80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8714" b="84371"/>
            <a:stretch/>
          </p:blipFill>
          <p:spPr bwMode="auto">
            <a:xfrm>
              <a:off x="6693523" y="5129755"/>
              <a:ext cx="307885" cy="3061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DE191275-0523-1D8D-15EC-8C62A064A85E}"/>
                </a:ext>
              </a:extLst>
            </p:cNvPr>
            <p:cNvSpPr txBox="1"/>
            <p:nvPr/>
          </p:nvSpPr>
          <p:spPr>
            <a:xfrm>
              <a:off x="5734306" y="5458911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latin typeface="Univers" panose="020B0503020202020204" pitchFamily="34" charset="0"/>
                </a:rPr>
                <a:t>…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CC74D399-D539-2B61-4BE8-8D60B74C4133}"/>
                </a:ext>
              </a:extLst>
            </p:cNvPr>
            <p:cNvSpPr txBox="1"/>
            <p:nvPr/>
          </p:nvSpPr>
          <p:spPr>
            <a:xfrm>
              <a:off x="6194354" y="5458911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latin typeface="Univers" panose="020B0503020202020204" pitchFamily="34" charset="0"/>
                </a:rPr>
                <a:t>…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22BB44F9-07D0-11BB-6558-C8ADEFC1C1DF}"/>
                </a:ext>
              </a:extLst>
            </p:cNvPr>
            <p:cNvSpPr txBox="1"/>
            <p:nvPr/>
          </p:nvSpPr>
          <p:spPr>
            <a:xfrm>
              <a:off x="6642885" y="5458911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latin typeface="Univers" panose="020B0503020202020204" pitchFamily="34" charset="0"/>
                </a:rPr>
                <a:t>…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A916D3E4-5867-545D-C35A-EB82D72FFCE2}"/>
                </a:ext>
              </a:extLst>
            </p:cNvPr>
            <p:cNvSpPr txBox="1"/>
            <p:nvPr/>
          </p:nvSpPr>
          <p:spPr>
            <a:xfrm>
              <a:off x="7099763" y="5467565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latin typeface="Univers" panose="020B0503020202020204" pitchFamily="34" charset="0"/>
                </a:rPr>
                <a:t>…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8CC07845-8659-BEDC-37F9-E0CDE13BF2CD}"/>
                </a:ext>
              </a:extLst>
            </p:cNvPr>
            <p:cNvSpPr txBox="1"/>
            <p:nvPr/>
          </p:nvSpPr>
          <p:spPr>
            <a:xfrm>
              <a:off x="7099763" y="5030118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latin typeface="Univers" panose="020B0503020202020204" pitchFamily="34" charset="0"/>
                </a:rPr>
                <a:t>…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6FF5C30-1853-6B04-9D7E-E04475D6024B}"/>
                </a:ext>
              </a:extLst>
            </p:cNvPr>
            <p:cNvSpPr txBox="1"/>
            <p:nvPr/>
          </p:nvSpPr>
          <p:spPr>
            <a:xfrm>
              <a:off x="7099763" y="4592671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latin typeface="Univers" panose="020B0503020202020204" pitchFamily="34" charset="0"/>
                </a:rPr>
                <a:t>…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8E9BE39A-14CF-DB82-5F17-0307923027F8}"/>
                </a:ext>
              </a:extLst>
            </p:cNvPr>
            <p:cNvSpPr txBox="1"/>
            <p:nvPr/>
          </p:nvSpPr>
          <p:spPr>
            <a:xfrm>
              <a:off x="7108202" y="4155224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latin typeface="Univers" panose="020B0503020202020204" pitchFamily="34" charset="0"/>
                </a:rPr>
                <a:t>…</a:t>
              </a:r>
            </a:p>
          </p:txBody>
        </p:sp>
      </p:grp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9B0E9216-6ABE-D174-5A3D-5258E43AAA4F}"/>
              </a:ext>
            </a:extLst>
          </p:cNvPr>
          <p:cNvCxnSpPr/>
          <p:nvPr/>
        </p:nvCxnSpPr>
        <p:spPr>
          <a:xfrm>
            <a:off x="5025019" y="4953680"/>
            <a:ext cx="625642" cy="151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C53E32C8-309B-4410-5FFC-6F5A52CF525D}"/>
              </a:ext>
            </a:extLst>
          </p:cNvPr>
          <p:cNvSpPr txBox="1"/>
          <p:nvPr/>
        </p:nvSpPr>
        <p:spPr>
          <a:xfrm>
            <a:off x="7891243" y="4225635"/>
            <a:ext cx="174919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dirty="0">
                <a:latin typeface="Univers" panose="020B0503020202020204" pitchFamily="34" charset="0"/>
              </a:rPr>
              <a:t>#AEC088</a:t>
            </a:r>
            <a:endParaRPr lang="en-GB" b="1" i="0" dirty="0">
              <a:effectLst/>
              <a:latin typeface="Univers" panose="020B0503020202020204" pitchFamily="34" charset="0"/>
            </a:endParaRPr>
          </a:p>
          <a:p>
            <a:pPr algn="ctr"/>
            <a:endParaRPr lang="en-GB" b="1" dirty="0">
              <a:latin typeface="Univers" panose="020B0503020202020204" pitchFamily="34" charset="0"/>
            </a:endParaRPr>
          </a:p>
          <a:p>
            <a:pPr algn="ctr"/>
            <a:endParaRPr lang="en-GB" b="1" i="0" dirty="0">
              <a:effectLst/>
              <a:latin typeface="Univers" panose="020B0503020202020204" pitchFamily="34" charset="0"/>
            </a:endParaRPr>
          </a:p>
          <a:p>
            <a:pPr algn="ctr"/>
            <a:r>
              <a:rPr lang="en-GB" b="1" i="0" dirty="0">
                <a:effectLst/>
                <a:latin typeface="Univers" panose="020B0503020202020204" pitchFamily="34" charset="0"/>
              </a:rPr>
              <a:t> </a:t>
            </a:r>
          </a:p>
          <a:p>
            <a:pPr algn="ctr"/>
            <a:r>
              <a:rPr lang="en-GB" b="1" dirty="0">
                <a:latin typeface="Univers" panose="020B0503020202020204" pitchFamily="34" charset="0"/>
              </a:rPr>
              <a:t>(174, 192, 136)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9B439181-4E04-CD2C-05A0-928A6CC71626}"/>
              </a:ext>
            </a:extLst>
          </p:cNvPr>
          <p:cNvSpPr/>
          <p:nvPr/>
        </p:nvSpPr>
        <p:spPr>
          <a:xfrm>
            <a:off x="8458199" y="4707188"/>
            <a:ext cx="523922" cy="483323"/>
          </a:xfrm>
          <a:prstGeom prst="ellipse">
            <a:avLst/>
          </a:prstGeom>
          <a:solidFill>
            <a:srgbClr val="AAC181"/>
          </a:solidFill>
          <a:ln>
            <a:solidFill>
              <a:srgbClr val="AAC18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0F87F85A-09B4-42B3-1890-425D924B29A4}"/>
              </a:ext>
            </a:extLst>
          </p:cNvPr>
          <p:cNvCxnSpPr/>
          <p:nvPr/>
        </p:nvCxnSpPr>
        <p:spPr>
          <a:xfrm>
            <a:off x="7457641" y="4948850"/>
            <a:ext cx="625642" cy="151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81931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204ED015-6340-C627-BEBA-336A9CB9CA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C01F55-85E5-F460-B1EE-108AE47FC8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Convolutional Neural Networks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D27863C2-787F-0D96-B110-FB88AB52D0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8AFD0A44-60DD-5F6A-A835-5E1705A989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pic>
        <p:nvPicPr>
          <p:cNvPr id="33794" name="Picture 2" descr="What Is a Convolutional Neural Network? | 3 things you need to know -  MATLAB &amp; Simulink">
            <a:extLst>
              <a:ext uri="{FF2B5EF4-FFF2-40B4-BE49-F238E27FC236}">
                <a16:creationId xmlns:a16="http://schemas.microsoft.com/office/drawing/2014/main" id="{B4BA1401-BD62-D29F-1594-E439AC193B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096" y="2209240"/>
            <a:ext cx="9887808" cy="3361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85036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28A586-3C60-9BD1-C08C-EC5843CDFB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051CBA-7535-FAE1-27C4-000F2E234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Simulating the Brain?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A9F79887-2F45-A5A1-4D98-3F46FCE5C3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B1796CEA-EEEE-577A-7AE5-004903431B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D9F6890-5942-5BD1-F53F-EB53389ED2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Human brain generates about 23 watts of power (enough to power a lightbulb)</a:t>
            </a:r>
          </a:p>
          <a:p>
            <a:r>
              <a:rPr lang="en-GB" dirty="0"/>
              <a:t>Power source is renewable energy from food</a:t>
            </a:r>
          </a:p>
          <a:p>
            <a:r>
              <a:rPr lang="en-GB" dirty="0"/>
              <a:t>Power efficiency is orders of magnitude higher than electronic computers</a:t>
            </a:r>
          </a:p>
          <a:p>
            <a:pPr lvl="1"/>
            <a:r>
              <a:rPr lang="en-GB" dirty="0"/>
              <a:t>Can perform an exaflop (a billion-billion mathematical operations per second)</a:t>
            </a:r>
          </a:p>
          <a:p>
            <a:pPr lvl="1"/>
            <a:r>
              <a:rPr lang="en-GB" dirty="0"/>
              <a:t>Most powerful computer performs 1.7 exaflops </a:t>
            </a:r>
          </a:p>
          <a:p>
            <a:pPr lvl="1"/>
            <a:r>
              <a:rPr lang="en-GB" dirty="0"/>
              <a:t>But it uses 24.6 megawatts (246 000 000 watts)</a:t>
            </a:r>
          </a:p>
          <a:p>
            <a:pPr lvl="1"/>
            <a:r>
              <a:rPr lang="en-GB" dirty="0"/>
              <a:t>Each human brain is 10 billion times more efficient</a:t>
            </a:r>
          </a:p>
        </p:txBody>
      </p:sp>
    </p:spTree>
    <p:extLst>
      <p:ext uri="{BB962C8B-B14F-4D97-AF65-F5344CB8AC3E}">
        <p14:creationId xmlns:p14="http://schemas.microsoft.com/office/powerpoint/2010/main" val="3511637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147307-FE3A-BB0E-74F2-FD259DFBF6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05E8C5BB-FF79-3F8E-7272-5C0DFDAE3A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64030A27-9A6B-B283-2423-9E7237CF41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pic>
        <p:nvPicPr>
          <p:cNvPr id="5123" name="Picture 3" descr="The mystery of the Centennial Light | Lightbulbs Direct">
            <a:extLst>
              <a:ext uri="{FF2B5EF4-FFF2-40B4-BE49-F238E27FC236}">
                <a16:creationId xmlns:a16="http://schemas.microsoft.com/office/drawing/2014/main" id="{2A22E840-3180-0A50-6A37-748FC70766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09488" y="-2051922"/>
            <a:ext cx="3073400" cy="265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5" name="Picture 5" descr="Download wallpaper 1920x1080 light bulb, dark, minimal, full hd, hdtv, fhd,  1080p wallpaper, 1920x1080 hd background, 25327">
            <a:extLst>
              <a:ext uri="{FF2B5EF4-FFF2-40B4-BE49-F238E27FC236}">
                <a16:creationId xmlns:a16="http://schemas.microsoft.com/office/drawing/2014/main" id="{0F4544A0-3F00-C6F6-B41E-E331729045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22364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CB6950-641D-B476-B800-D150755C19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B102FCE7-5816-CDF1-3554-AAA5A00025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B7F12360-D368-0620-F411-A370D1837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Contact</a:t>
            </a:r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89DCBABB-E8F4-2F2D-8DF2-B3C7C3DDF143}"/>
              </a:ext>
            </a:extLst>
          </p:cNvPr>
          <p:cNvSpPr txBox="1">
            <a:spLocks/>
          </p:cNvSpPr>
          <p:nvPr/>
        </p:nvSpPr>
        <p:spPr>
          <a:xfrm>
            <a:off x="7164879" y="1701436"/>
            <a:ext cx="3917459" cy="10778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dirty="0"/>
              <a:t>Contact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FFEED51-C5F6-73DB-3318-53E45C709F25}"/>
              </a:ext>
            </a:extLst>
          </p:cNvPr>
          <p:cNvSpPr txBox="1"/>
          <p:nvPr/>
        </p:nvSpPr>
        <p:spPr>
          <a:xfrm>
            <a:off x="548633" y="1844158"/>
            <a:ext cx="60195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Slides are available at </a:t>
            </a:r>
            <a:r>
              <a:rPr lang="en-GB" dirty="0">
                <a:solidFill>
                  <a:srgbClr val="00B0F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github.com/omariosc/ai-workshops</a:t>
            </a:r>
            <a:endParaRPr lang="en-GB" dirty="0">
              <a:solidFill>
                <a:srgbClr val="00B0F0"/>
              </a:solidFill>
            </a:endParaRPr>
          </a:p>
          <a:p>
            <a:r>
              <a:rPr lang="en-GB" dirty="0"/>
              <a:t>Feedback: </a:t>
            </a:r>
            <a:r>
              <a:rPr lang="en-GB" dirty="0">
                <a:solidFill>
                  <a:srgbClr val="00B0F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https://forms.gle/gUpQ51utjH3D9WtSA</a:t>
            </a:r>
            <a:r>
              <a:rPr lang="en-GB" dirty="0">
                <a:solidFill>
                  <a:srgbClr val="00B0F0"/>
                </a:solidFill>
              </a:rPr>
              <a:t> </a:t>
            </a:r>
            <a:endParaRPr lang="en-GB" dirty="0"/>
          </a:p>
        </p:txBody>
      </p:sp>
      <p:pic>
        <p:nvPicPr>
          <p:cNvPr id="3" name="Picture 2" descr="A qr code with blue squares&#10;&#10;Description automatically generated">
            <a:extLst>
              <a:ext uri="{FF2B5EF4-FFF2-40B4-BE49-F238E27FC236}">
                <a16:creationId xmlns:a16="http://schemas.microsoft.com/office/drawing/2014/main" id="{C107F3D4-FC07-D20D-26D8-0252C66FFC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17117" y="2649054"/>
            <a:ext cx="2848347" cy="285932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9FEE944-D84B-F61B-8631-E21A4B134601}"/>
              </a:ext>
            </a:extLst>
          </p:cNvPr>
          <p:cNvSpPr txBox="1"/>
          <p:nvPr/>
        </p:nvSpPr>
        <p:spPr>
          <a:xfrm>
            <a:off x="7747064" y="5698012"/>
            <a:ext cx="2818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>
                <a:solidFill>
                  <a:srgbClr val="00B0F0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O.Choudhry@leeds.ac.uk</a:t>
            </a:r>
            <a:endParaRPr lang="en-GB" dirty="0">
              <a:solidFill>
                <a:srgbClr val="00B0F0"/>
              </a:solidFill>
            </a:endParaRPr>
          </a:p>
        </p:txBody>
      </p:sp>
      <p:pic>
        <p:nvPicPr>
          <p:cNvPr id="10" name="Picture 9" descr="A qr code with green squares&#10;&#10;AI-generated content may be incorrect.">
            <a:extLst>
              <a:ext uri="{FF2B5EF4-FFF2-40B4-BE49-F238E27FC236}">
                <a16:creationId xmlns:a16="http://schemas.microsoft.com/office/drawing/2014/main" id="{3F79E01A-6BF7-C68C-81D4-990AC5655DA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00606" y="2779285"/>
            <a:ext cx="2818400" cy="283927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749178D-C8C7-ED90-C84A-15C5E352B662}"/>
              </a:ext>
            </a:extLst>
          </p:cNvPr>
          <p:cNvSpPr txBox="1"/>
          <p:nvPr/>
        </p:nvSpPr>
        <p:spPr>
          <a:xfrm>
            <a:off x="1831431" y="5748900"/>
            <a:ext cx="3356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WhatsApp Community Chat</a:t>
            </a:r>
          </a:p>
        </p:txBody>
      </p:sp>
      <p:pic>
        <p:nvPicPr>
          <p:cNvPr id="5" name="Picture 4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7AF8E733-88F7-F59B-32C9-DD48876F98C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4627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0D4BEF-62A2-BD00-261E-C83D3508EC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2C5095-2DAE-D10A-D526-17045D56F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Human Brain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22D6E98E-9E27-3790-5CE3-051287468D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A74010AB-7600-5749-9229-5A91D9FBA4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pic>
        <p:nvPicPr>
          <p:cNvPr id="1026" name="Picture 2" descr="What Makes a Human Brain Unique | Scientific American">
            <a:extLst>
              <a:ext uri="{FF2B5EF4-FFF2-40B4-BE49-F238E27FC236}">
                <a16:creationId xmlns:a16="http://schemas.microsoft.com/office/drawing/2014/main" id="{830A6325-8541-359E-05CD-8B6F485237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1999008"/>
            <a:ext cx="6858000" cy="385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15199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CD16D7-023E-3363-7CE7-1E61759F09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A3BF4-6694-012E-B037-40AB6D4D2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Biological Neurons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4E742C4E-EEF2-A302-CA3C-1EA835C94B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2142B3F7-40F7-0F49-909D-B9D877393A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07F4590-9B89-9A93-5B2A-5812D189C6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86 billion neurons</a:t>
            </a:r>
          </a:p>
          <a:p>
            <a:r>
              <a:rPr lang="en-GB" dirty="0"/>
              <a:t>Trillions of connections (synapses)</a:t>
            </a:r>
          </a:p>
          <a:p>
            <a:r>
              <a:rPr lang="en-GB" dirty="0"/>
              <a:t>A developing foetus creates 250,000 neurons per minute</a:t>
            </a:r>
          </a:p>
          <a:p>
            <a:r>
              <a:rPr lang="en-GB" dirty="0"/>
              <a:t>Each neuron is connected to roughly 1000 other neurons</a:t>
            </a:r>
          </a:p>
        </p:txBody>
      </p:sp>
    </p:spTree>
    <p:extLst>
      <p:ext uri="{BB962C8B-B14F-4D97-AF65-F5344CB8AC3E}">
        <p14:creationId xmlns:p14="http://schemas.microsoft.com/office/powerpoint/2010/main" val="41355894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71596B-D116-CB3E-4B70-A7CE58E6D4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C7ACD5-578B-1949-21C1-56C2A704C8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Biological Neurons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3465B2E8-3F1E-E8A1-0CC6-E6F61FA6C8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68EB3FCC-4D76-D83C-D708-2E3665DEA2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979C2DDF-2DEF-7D1A-988D-0F2A89162A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0851" y="1825236"/>
            <a:ext cx="6210298" cy="4285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17844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1D24BC-6F86-2886-54C3-C012D08711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6958C-20E7-8513-0740-A0FCBA100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Perceptron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3242270A-F977-D570-01A4-5A8E64A65A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F8B9EEE0-CD1A-CA93-0348-EBF7E87387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BF323E-E102-7994-5B2F-18D492A00E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641" y="2028826"/>
            <a:ext cx="10995660" cy="4029074"/>
          </a:xfrm>
        </p:spPr>
        <p:txBody>
          <a:bodyPr/>
          <a:lstStyle/>
          <a:p>
            <a:r>
              <a:rPr lang="en-GB" dirty="0"/>
              <a:t>The most basic neural network</a:t>
            </a: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4EB8C60B-1702-07D7-311D-4ADE85284B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7" t="6971" r="3254" b="6413"/>
          <a:stretch/>
        </p:blipFill>
        <p:spPr bwMode="auto">
          <a:xfrm>
            <a:off x="647699" y="2718486"/>
            <a:ext cx="5062652" cy="3188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Perceptron 101: The building blocks of a neural network | by matthew weaver  | AI Mind">
            <a:extLst>
              <a:ext uri="{FF2B5EF4-FFF2-40B4-BE49-F238E27FC236}">
                <a16:creationId xmlns:a16="http://schemas.microsoft.com/office/drawing/2014/main" id="{3AF04D6A-6D64-9CF1-78E2-29269B1364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8832" y="2927420"/>
            <a:ext cx="5139694" cy="223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9760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CF3238-95F2-96CE-E183-D17D85F670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DB2CFA-ED0A-8FDD-BB28-1A606AD5B2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Forward Propagation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A1883284-29A7-B9E3-D722-CDB456F14C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78EDF444-0700-E35E-BB65-F20A4B1D30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pic>
        <p:nvPicPr>
          <p:cNvPr id="8" name="Picture 2" descr="Perceptron 101: The building blocks of a neural network | by matthew weaver  | AI Mind">
            <a:extLst>
              <a:ext uri="{FF2B5EF4-FFF2-40B4-BE49-F238E27FC236}">
                <a16:creationId xmlns:a16="http://schemas.microsoft.com/office/drawing/2014/main" id="{905DF176-E7F4-8E33-E4BF-952B08925B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5068" y="2028825"/>
            <a:ext cx="8481863" cy="3683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51036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DDEEF0-E158-CF23-B371-9738232538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92BC6F-F056-BDD3-5500-8B622F3C9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Multilayer Perceptron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5349ACF0-5607-176C-F83E-A6B1F9015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214F8A76-3E81-0C71-B3F3-29C2BEE064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7A2B9C-FA96-5F0E-2ECD-B74A8E4CA6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641" y="2028826"/>
            <a:ext cx="10995660" cy="4029074"/>
          </a:xfrm>
        </p:spPr>
        <p:txBody>
          <a:bodyPr/>
          <a:lstStyle/>
          <a:p>
            <a:r>
              <a:rPr lang="en-GB" dirty="0"/>
              <a:t>Combining multiple perceptrons together</a:t>
            </a:r>
          </a:p>
        </p:txBody>
      </p:sp>
    </p:spTree>
    <p:extLst>
      <p:ext uri="{BB962C8B-B14F-4D97-AF65-F5344CB8AC3E}">
        <p14:creationId xmlns:p14="http://schemas.microsoft.com/office/powerpoint/2010/main" val="13598203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F7D56C-9F6F-B179-27A3-20AF6D7361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20447C-9C75-E1CA-2026-6E0ECB27C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Activation Functions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3FA62AEE-FAB2-B4D8-F9D9-5E4D465DC7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BFC0B5B7-BB39-2FFD-2679-23AA265B98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pic>
        <p:nvPicPr>
          <p:cNvPr id="11266" name="Picture 2" descr="Why is the activation function important in a deep learning model? | by  Harshal Dharpure | Medium">
            <a:extLst>
              <a:ext uri="{FF2B5EF4-FFF2-40B4-BE49-F238E27FC236}">
                <a16:creationId xmlns:a16="http://schemas.microsoft.com/office/drawing/2014/main" id="{DDB714F1-4352-DAC5-B26B-FA480BF72A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7221" y="2028825"/>
            <a:ext cx="5358493" cy="3592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2039910"/>
      </p:ext>
    </p:extLst>
  </p:cSld>
  <p:clrMapOvr>
    <a:masterClrMapping/>
  </p:clrMapOvr>
</p:sld>
</file>

<file path=ppt/theme/theme1.xml><?xml version="1.0" encoding="utf-8"?>
<a:theme xmlns:a="http://schemas.openxmlformats.org/drawingml/2006/main" name="TribuneVTI">
  <a:themeElements>
    <a:clrScheme name="AnalogousFromDarkSeedLeftStep">
      <a:dk1>
        <a:srgbClr val="000000"/>
      </a:dk1>
      <a:lt1>
        <a:srgbClr val="FFFFFF"/>
      </a:lt1>
      <a:dk2>
        <a:srgbClr val="2F1D1B"/>
      </a:dk2>
      <a:lt2>
        <a:srgbClr val="F0F3F3"/>
      </a:lt2>
      <a:accent1>
        <a:srgbClr val="C3594D"/>
      </a:accent1>
      <a:accent2>
        <a:srgbClr val="B13B60"/>
      </a:accent2>
      <a:accent3>
        <a:srgbClr val="C34DA3"/>
      </a:accent3>
      <a:accent4>
        <a:srgbClr val="A03BB1"/>
      </a:accent4>
      <a:accent5>
        <a:srgbClr val="804DC3"/>
      </a:accent5>
      <a:accent6>
        <a:srgbClr val="4341B4"/>
      </a:accent6>
      <a:hlink>
        <a:srgbClr val="8C3FBF"/>
      </a:hlink>
      <a:folHlink>
        <a:srgbClr val="7F7F7F"/>
      </a:folHlink>
    </a:clrScheme>
    <a:fontScheme name="Amasis-Univers">
      <a:majorFont>
        <a:latin typeface="Amasis MT Pro Medium"/>
        <a:ea typeface=""/>
        <a:cs typeface=""/>
      </a:majorFont>
      <a:minorFont>
        <a:latin typeface="Univer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ribuneVTI" id="{4D84C650-59FC-4F6B-ADA6-B11C508FF6CE}" vid="{0E07EAE6-ACBC-4250-8522-FC108A45043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4803</TotalTime>
  <Words>368</Words>
  <Application>Microsoft Macintosh PowerPoint</Application>
  <PresentationFormat>Widescreen</PresentationFormat>
  <Paragraphs>103</Paragraphs>
  <Slides>29</Slides>
  <Notes>29</Notes>
  <HiddenSlides>5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6" baseType="lpstr">
      <vt:lpstr>Amasis MT Pro Medium</vt:lpstr>
      <vt:lpstr>Aptos</vt:lpstr>
      <vt:lpstr>Arial</vt:lpstr>
      <vt:lpstr>Calibri</vt:lpstr>
      <vt:lpstr>Univers</vt:lpstr>
      <vt:lpstr>Univers Light</vt:lpstr>
      <vt:lpstr>TribuneVTI</vt:lpstr>
      <vt:lpstr>AI Workshop 3: Neural Networks (Online)  Saturday 1st March 2025</vt:lpstr>
      <vt:lpstr>Learning Objectives</vt:lpstr>
      <vt:lpstr>The Human Brain</vt:lpstr>
      <vt:lpstr>Biological Neurons</vt:lpstr>
      <vt:lpstr>Biological Neurons</vt:lpstr>
      <vt:lpstr>Perceptron</vt:lpstr>
      <vt:lpstr>Forward Propagation</vt:lpstr>
      <vt:lpstr>Multilayer Perceptron</vt:lpstr>
      <vt:lpstr>Activation Functions</vt:lpstr>
      <vt:lpstr>Neural Networks</vt:lpstr>
      <vt:lpstr>Multiple Output Neurons</vt:lpstr>
      <vt:lpstr>Backward Propagation</vt:lpstr>
      <vt:lpstr>Backward Propagation</vt:lpstr>
      <vt:lpstr>Visualising Gradient Descent</vt:lpstr>
      <vt:lpstr>Gradient Descent</vt:lpstr>
      <vt:lpstr>Types of Gradient Descent</vt:lpstr>
      <vt:lpstr>Local vs Global Minimums</vt:lpstr>
      <vt:lpstr>Learning Rate</vt:lpstr>
      <vt:lpstr>Loss Functions</vt:lpstr>
      <vt:lpstr>Building a Neural Network</vt:lpstr>
      <vt:lpstr>Building a Neural Network</vt:lpstr>
      <vt:lpstr>Problems?</vt:lpstr>
      <vt:lpstr>Problems?</vt:lpstr>
      <vt:lpstr>Problems?</vt:lpstr>
      <vt:lpstr>Images</vt:lpstr>
      <vt:lpstr>Convolutional Neural Networks</vt:lpstr>
      <vt:lpstr>Simulating the Brain?</vt:lpstr>
      <vt:lpstr>PowerPoint Presentation</vt:lpstr>
      <vt:lpstr>Contact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Omar Choudhry</dc:creator>
  <cp:lastModifiedBy>Omar Choudhry</cp:lastModifiedBy>
  <cp:revision>2</cp:revision>
  <dcterms:created xsi:type="dcterms:W3CDTF">2024-12-31T01:52:55Z</dcterms:created>
  <dcterms:modified xsi:type="dcterms:W3CDTF">2025-02-24T09:48:53Z</dcterms:modified>
</cp:coreProperties>
</file>